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3" r:id="rId2"/>
  </p:sldMasterIdLst>
  <p:notesMasterIdLst>
    <p:notesMasterId r:id="rId76"/>
  </p:notesMasterIdLst>
  <p:sldIdLst>
    <p:sldId id="425" r:id="rId3"/>
    <p:sldId id="286" r:id="rId4"/>
    <p:sldId id="416" r:id="rId5"/>
    <p:sldId id="287" r:id="rId6"/>
    <p:sldId id="397" r:id="rId7"/>
    <p:sldId id="431" r:id="rId8"/>
    <p:sldId id="432" r:id="rId9"/>
    <p:sldId id="426" r:id="rId10"/>
    <p:sldId id="290" r:id="rId11"/>
    <p:sldId id="291" r:id="rId12"/>
    <p:sldId id="292" r:id="rId13"/>
    <p:sldId id="364" r:id="rId14"/>
    <p:sldId id="365" r:id="rId15"/>
    <p:sldId id="366" r:id="rId16"/>
    <p:sldId id="367" r:id="rId17"/>
    <p:sldId id="336" r:id="rId18"/>
    <p:sldId id="335" r:id="rId19"/>
    <p:sldId id="340" r:id="rId20"/>
    <p:sldId id="343" r:id="rId21"/>
    <p:sldId id="341" r:id="rId22"/>
    <p:sldId id="354" r:id="rId23"/>
    <p:sldId id="351" r:id="rId24"/>
    <p:sldId id="428" r:id="rId25"/>
    <p:sldId id="352" r:id="rId26"/>
    <p:sldId id="353" r:id="rId27"/>
    <p:sldId id="350" r:id="rId28"/>
    <p:sldId id="357" r:id="rId29"/>
    <p:sldId id="362" r:id="rId30"/>
    <p:sldId id="363" r:id="rId31"/>
    <p:sldId id="359" r:id="rId32"/>
    <p:sldId id="427" r:id="rId33"/>
    <p:sldId id="302" r:id="rId34"/>
    <p:sldId id="360" r:id="rId35"/>
    <p:sldId id="361" r:id="rId36"/>
    <p:sldId id="368" r:id="rId37"/>
    <p:sldId id="372" r:id="rId38"/>
    <p:sldId id="374" r:id="rId39"/>
    <p:sldId id="376" r:id="rId40"/>
    <p:sldId id="375" r:id="rId41"/>
    <p:sldId id="377" r:id="rId42"/>
    <p:sldId id="378" r:id="rId43"/>
    <p:sldId id="379" r:id="rId44"/>
    <p:sldId id="381" r:id="rId45"/>
    <p:sldId id="369" r:id="rId46"/>
    <p:sldId id="373" r:id="rId47"/>
    <p:sldId id="371" r:id="rId48"/>
    <p:sldId id="413" r:id="rId49"/>
    <p:sldId id="414" r:id="rId50"/>
    <p:sldId id="390" r:id="rId51"/>
    <p:sldId id="305" r:id="rId52"/>
    <p:sldId id="389" r:id="rId53"/>
    <p:sldId id="387" r:id="rId54"/>
    <p:sldId id="388" r:id="rId55"/>
    <p:sldId id="382" r:id="rId56"/>
    <p:sldId id="405" r:id="rId57"/>
    <p:sldId id="383" r:id="rId58"/>
    <p:sldId id="404" r:id="rId59"/>
    <p:sldId id="401" r:id="rId60"/>
    <p:sldId id="403" r:id="rId61"/>
    <p:sldId id="396" r:id="rId62"/>
    <p:sldId id="391" r:id="rId63"/>
    <p:sldId id="393" r:id="rId64"/>
    <p:sldId id="433" r:id="rId65"/>
    <p:sldId id="407" r:id="rId66"/>
    <p:sldId id="406" r:id="rId67"/>
    <p:sldId id="410" r:id="rId68"/>
    <p:sldId id="395" r:id="rId69"/>
    <p:sldId id="309" r:id="rId70"/>
    <p:sldId id="320" r:id="rId71"/>
    <p:sldId id="408" r:id="rId72"/>
    <p:sldId id="321" r:id="rId73"/>
    <p:sldId id="322" r:id="rId74"/>
    <p:sldId id="263" r:id="rId75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742950" indent="-28575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11430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6002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2057400" indent="-228600" algn="l" defTabSz="457200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2D2F"/>
    <a:srgbClr val="F49E9E"/>
    <a:srgbClr val="00B8FF"/>
    <a:srgbClr val="F9CBCB"/>
    <a:srgbClr val="F4C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6888" autoAdjust="0"/>
  </p:normalViewPr>
  <p:slideViewPr>
    <p:cSldViewPr snapToGrid="0">
      <p:cViewPr varScale="1">
        <p:scale>
          <a:sx n="63" d="100"/>
          <a:sy n="63" d="100"/>
        </p:scale>
        <p:origin x="1536" y="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2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03E0D3-BA5B-4D2A-85E7-845420D43071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80CB15F3-C0F3-4844-A117-76BC4D523BBA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digitalWrite</a:t>
          </a:r>
          <a:r>
            <a:rPr lang="en-US" dirty="0"/>
            <a:t>()</a:t>
          </a:r>
        </a:p>
      </dgm:t>
    </dgm:pt>
    <dgm:pt modelId="{1E2A9D57-DE67-4B8F-89F2-E095A49B654D}" type="parTrans" cxnId="{52099BF7-FC6F-41B2-A1C9-7781D5266225}">
      <dgm:prSet/>
      <dgm:spPr/>
      <dgm:t>
        <a:bodyPr/>
        <a:lstStyle/>
        <a:p>
          <a:endParaRPr lang="en-US"/>
        </a:p>
      </dgm:t>
    </dgm:pt>
    <dgm:pt modelId="{40A5D76D-CD6C-4CC9-8536-9C203E214E2B}" type="sibTrans" cxnId="{52099BF7-FC6F-41B2-A1C9-7781D5266225}">
      <dgm:prSet/>
      <dgm:spPr/>
      <dgm:t>
        <a:bodyPr/>
        <a:lstStyle/>
        <a:p>
          <a:endParaRPr lang="en-US"/>
        </a:p>
      </dgm:t>
    </dgm:pt>
    <dgm:pt modelId="{1ED90507-0191-4AF9-8C29-F2AFF94DD596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analogWrite</a:t>
          </a:r>
          <a:r>
            <a:rPr lang="en-US" dirty="0"/>
            <a:t>()</a:t>
          </a:r>
        </a:p>
      </dgm:t>
    </dgm:pt>
    <dgm:pt modelId="{8005C636-ABBA-44BE-B671-B93E5CA94C01}" type="parTrans" cxnId="{EB018957-DF9C-432C-97D5-B693C45257E9}">
      <dgm:prSet/>
      <dgm:spPr/>
      <dgm:t>
        <a:bodyPr/>
        <a:lstStyle/>
        <a:p>
          <a:endParaRPr lang="en-US"/>
        </a:p>
      </dgm:t>
    </dgm:pt>
    <dgm:pt modelId="{937392D9-0825-400F-A264-5FFB2A9E066C}" type="sibTrans" cxnId="{EB018957-DF9C-432C-97D5-B693C45257E9}">
      <dgm:prSet/>
      <dgm:spPr/>
      <dgm:t>
        <a:bodyPr/>
        <a:lstStyle/>
        <a:p>
          <a:endParaRPr lang="en-US"/>
        </a:p>
      </dgm:t>
    </dgm:pt>
    <dgm:pt modelId="{6C4A0894-1759-46DF-8422-60A673C00517}">
      <dgm:prSet phldrT="[Text]"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digitalRead</a:t>
          </a:r>
          <a:r>
            <a:rPr lang="en-US" dirty="0"/>
            <a:t>()</a:t>
          </a:r>
        </a:p>
      </dgm:t>
    </dgm:pt>
    <dgm:pt modelId="{6E0556F9-FB3B-42B4-9038-0C386EB924CA}" type="parTrans" cxnId="{B926123C-1B3E-4B35-80BD-6504A88E8A19}">
      <dgm:prSet/>
      <dgm:spPr/>
      <dgm:t>
        <a:bodyPr/>
        <a:lstStyle/>
        <a:p>
          <a:endParaRPr lang="en-US"/>
        </a:p>
      </dgm:t>
    </dgm:pt>
    <dgm:pt modelId="{5B7E479A-DF66-4F5D-9A30-975C5B11B67E}" type="sibTrans" cxnId="{B926123C-1B3E-4B35-80BD-6504A88E8A19}">
      <dgm:prSet/>
      <dgm:spPr/>
      <dgm:t>
        <a:bodyPr/>
        <a:lstStyle/>
        <a:p>
          <a:endParaRPr lang="en-US"/>
        </a:p>
      </dgm:t>
    </dgm:pt>
    <dgm:pt modelId="{F4C798C8-463E-425C-A587-EF6712209509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if() statements / Boolean</a:t>
          </a:r>
        </a:p>
      </dgm:t>
    </dgm:pt>
    <dgm:pt modelId="{809600E0-F27D-4163-9E98-20342D32976F}" type="parTrans" cxnId="{150A4784-BD42-4BC4-BE54-B9422D5F51F3}">
      <dgm:prSet/>
      <dgm:spPr/>
      <dgm:t>
        <a:bodyPr/>
        <a:lstStyle/>
        <a:p>
          <a:endParaRPr lang="en-US"/>
        </a:p>
      </dgm:t>
    </dgm:pt>
    <dgm:pt modelId="{2E42A86F-748C-400B-B112-93A886867C94}" type="sibTrans" cxnId="{150A4784-BD42-4BC4-BE54-B9422D5F51F3}">
      <dgm:prSet/>
      <dgm:spPr/>
      <dgm:t>
        <a:bodyPr/>
        <a:lstStyle/>
        <a:p>
          <a:endParaRPr lang="en-US"/>
        </a:p>
      </dgm:t>
    </dgm:pt>
    <dgm:pt modelId="{8CC119E0-82D3-46F1-B815-C4F28AFF6DAA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 err="1"/>
            <a:t>analogRead</a:t>
          </a:r>
          <a:r>
            <a:rPr lang="en-US" dirty="0"/>
            <a:t>()</a:t>
          </a:r>
        </a:p>
      </dgm:t>
    </dgm:pt>
    <dgm:pt modelId="{87E6DDDC-592E-4AF2-B5F6-CC5DD7B2311D}" type="parTrans" cxnId="{AE50FCED-B9DA-4212-ACC5-6651E2FE0448}">
      <dgm:prSet/>
      <dgm:spPr/>
      <dgm:t>
        <a:bodyPr/>
        <a:lstStyle/>
        <a:p>
          <a:endParaRPr lang="en-US"/>
        </a:p>
      </dgm:t>
    </dgm:pt>
    <dgm:pt modelId="{8FF603E8-CB79-4BCE-AEB4-FC6E9C340D82}" type="sibTrans" cxnId="{AE50FCED-B9DA-4212-ACC5-6651E2FE0448}">
      <dgm:prSet/>
      <dgm:spPr/>
      <dgm:t>
        <a:bodyPr/>
        <a:lstStyle/>
        <a:p>
          <a:endParaRPr lang="en-US"/>
        </a:p>
      </dgm:t>
    </dgm:pt>
    <dgm:pt modelId="{23D752AD-6A89-4C9D-B760-25E48D0C6428}">
      <dgm:prSet/>
      <dgm:spPr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</dgm:spPr>
      <dgm:t>
        <a:bodyPr/>
        <a:lstStyle/>
        <a:p>
          <a:r>
            <a:rPr lang="en-US" dirty="0"/>
            <a:t>Serial communication</a:t>
          </a:r>
        </a:p>
      </dgm:t>
    </dgm:pt>
    <dgm:pt modelId="{620C2AEA-C924-4C94-9ECE-E2C87CCCB4F4}" type="parTrans" cxnId="{9E1F8859-A2BC-4CFE-9669-402E8F8B0F59}">
      <dgm:prSet/>
      <dgm:spPr/>
      <dgm:t>
        <a:bodyPr/>
        <a:lstStyle/>
        <a:p>
          <a:endParaRPr lang="en-US"/>
        </a:p>
      </dgm:t>
    </dgm:pt>
    <dgm:pt modelId="{AB8AFBB1-9A42-448A-AA99-D63EFB16C7B8}" type="sibTrans" cxnId="{9E1F8859-A2BC-4CFE-9669-402E8F8B0F59}">
      <dgm:prSet/>
      <dgm:spPr/>
      <dgm:t>
        <a:bodyPr/>
        <a:lstStyle/>
        <a:p>
          <a:endParaRPr lang="en-US"/>
        </a:p>
      </dgm:t>
    </dgm:pt>
    <dgm:pt modelId="{ADA649B9-24E9-4E79-97D6-D675E6F75EBC}" type="pres">
      <dgm:prSet presAssocID="{6303E0D3-BA5B-4D2A-85E7-845420D43071}" presName="linearFlow" presStyleCnt="0">
        <dgm:presLayoutVars>
          <dgm:dir/>
          <dgm:resizeHandles val="exact"/>
        </dgm:presLayoutVars>
      </dgm:prSet>
      <dgm:spPr/>
    </dgm:pt>
    <dgm:pt modelId="{424D1419-8706-4C38-8172-EA4E0BADF0E8}" type="pres">
      <dgm:prSet presAssocID="{80CB15F3-C0F3-4844-A117-76BC4D523BBA}" presName="composite" presStyleCnt="0"/>
      <dgm:spPr/>
    </dgm:pt>
    <dgm:pt modelId="{DE615931-E18A-4B46-9997-62E2D6484113}" type="pres">
      <dgm:prSet presAssocID="{80CB15F3-C0F3-4844-A117-76BC4D523BBA}" presName="imgShp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86BED2F-0D90-4668-9177-A98D89BC1665}" type="pres">
      <dgm:prSet presAssocID="{80CB15F3-C0F3-4844-A117-76BC4D523BBA}" presName="txShp" presStyleLbl="node1" presStyleIdx="0" presStyleCnt="6">
        <dgm:presLayoutVars>
          <dgm:bulletEnabled val="1"/>
        </dgm:presLayoutVars>
      </dgm:prSet>
      <dgm:spPr/>
    </dgm:pt>
    <dgm:pt modelId="{7BAEEE49-FF63-4DE1-BEAC-C958B12ACD2A}" type="pres">
      <dgm:prSet presAssocID="{40A5D76D-CD6C-4CC9-8536-9C203E214E2B}" presName="spacing" presStyleCnt="0"/>
      <dgm:spPr/>
    </dgm:pt>
    <dgm:pt modelId="{28194AA5-B75C-4D33-97D0-AA50BA2FC932}" type="pres">
      <dgm:prSet presAssocID="{1ED90507-0191-4AF9-8C29-F2AFF94DD596}" presName="composite" presStyleCnt="0"/>
      <dgm:spPr/>
    </dgm:pt>
    <dgm:pt modelId="{4CFA63DD-9ECD-475A-9BD5-69B0DA30921A}" type="pres">
      <dgm:prSet presAssocID="{1ED90507-0191-4AF9-8C29-F2AFF94DD596}" presName="imgShp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EFAEA27-0B2A-4897-BAAB-FEB424D54882}" type="pres">
      <dgm:prSet presAssocID="{1ED90507-0191-4AF9-8C29-F2AFF94DD596}" presName="txShp" presStyleLbl="node1" presStyleIdx="1" presStyleCnt="6">
        <dgm:presLayoutVars>
          <dgm:bulletEnabled val="1"/>
        </dgm:presLayoutVars>
      </dgm:prSet>
      <dgm:spPr/>
    </dgm:pt>
    <dgm:pt modelId="{103FBEA2-FEDF-4434-8393-71B8841FC204}" type="pres">
      <dgm:prSet presAssocID="{937392D9-0825-400F-A264-5FFB2A9E066C}" presName="spacing" presStyleCnt="0"/>
      <dgm:spPr/>
    </dgm:pt>
    <dgm:pt modelId="{5060793E-C9EE-4830-8660-5A26BE706A0B}" type="pres">
      <dgm:prSet presAssocID="{6C4A0894-1759-46DF-8422-60A673C00517}" presName="composite" presStyleCnt="0"/>
      <dgm:spPr/>
    </dgm:pt>
    <dgm:pt modelId="{B9D5BF04-6BB3-4AEB-B353-DA8887736671}" type="pres">
      <dgm:prSet presAssocID="{6C4A0894-1759-46DF-8422-60A673C00517}" presName="imgShp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70D1899-6786-4C48-93E8-5AEF57F7BB45}" type="pres">
      <dgm:prSet presAssocID="{6C4A0894-1759-46DF-8422-60A673C00517}" presName="txShp" presStyleLbl="node1" presStyleIdx="2" presStyleCnt="6">
        <dgm:presLayoutVars>
          <dgm:bulletEnabled val="1"/>
        </dgm:presLayoutVars>
      </dgm:prSet>
      <dgm:spPr/>
    </dgm:pt>
    <dgm:pt modelId="{148E8675-2B86-4339-8075-7FE0A09C85B3}" type="pres">
      <dgm:prSet presAssocID="{5B7E479A-DF66-4F5D-9A30-975C5B11B67E}" presName="spacing" presStyleCnt="0"/>
      <dgm:spPr/>
    </dgm:pt>
    <dgm:pt modelId="{92789078-C24F-4724-BEB9-56EA3CEC160B}" type="pres">
      <dgm:prSet presAssocID="{F4C798C8-463E-425C-A587-EF6712209509}" presName="composite" presStyleCnt="0"/>
      <dgm:spPr/>
    </dgm:pt>
    <dgm:pt modelId="{BD64F537-5989-478F-87FA-B04A6079D04F}" type="pres">
      <dgm:prSet presAssocID="{F4C798C8-463E-425C-A587-EF6712209509}" presName="imgShp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6E91C8E-C041-4414-8DEB-CC2DC7D290F1}" type="pres">
      <dgm:prSet presAssocID="{F4C798C8-463E-425C-A587-EF6712209509}" presName="txShp" presStyleLbl="node1" presStyleIdx="3" presStyleCnt="6">
        <dgm:presLayoutVars>
          <dgm:bulletEnabled val="1"/>
        </dgm:presLayoutVars>
      </dgm:prSet>
      <dgm:spPr/>
    </dgm:pt>
    <dgm:pt modelId="{2F7D2C97-FE6A-4786-AEE4-FEB02CD67B56}" type="pres">
      <dgm:prSet presAssocID="{2E42A86F-748C-400B-B112-93A886867C94}" presName="spacing" presStyleCnt="0"/>
      <dgm:spPr/>
    </dgm:pt>
    <dgm:pt modelId="{965FB904-C86C-40E8-91E1-5E6515467ADE}" type="pres">
      <dgm:prSet presAssocID="{8CC119E0-82D3-46F1-B815-C4F28AFF6DAA}" presName="composite" presStyleCnt="0"/>
      <dgm:spPr/>
    </dgm:pt>
    <dgm:pt modelId="{C0C6929D-467C-48A6-86F1-1D9D9B16FD72}" type="pres">
      <dgm:prSet presAssocID="{8CC119E0-82D3-46F1-B815-C4F28AFF6DAA}" presName="imgShp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0DD91E52-9069-460A-B837-E53A7A3F9150}" type="pres">
      <dgm:prSet presAssocID="{8CC119E0-82D3-46F1-B815-C4F28AFF6DAA}" presName="txShp" presStyleLbl="node1" presStyleIdx="4" presStyleCnt="6">
        <dgm:presLayoutVars>
          <dgm:bulletEnabled val="1"/>
        </dgm:presLayoutVars>
      </dgm:prSet>
      <dgm:spPr/>
    </dgm:pt>
    <dgm:pt modelId="{4FC6D3FE-5733-45EA-8A1A-E046A53F05C5}" type="pres">
      <dgm:prSet presAssocID="{8FF603E8-CB79-4BCE-AEB4-FC6E9C340D82}" presName="spacing" presStyleCnt="0"/>
      <dgm:spPr/>
    </dgm:pt>
    <dgm:pt modelId="{638BDF4A-9FFB-4DBD-9D2D-3185E7CEC98F}" type="pres">
      <dgm:prSet presAssocID="{23D752AD-6A89-4C9D-B760-25E48D0C6428}" presName="composite" presStyleCnt="0"/>
      <dgm:spPr/>
    </dgm:pt>
    <dgm:pt modelId="{EF3EF3FA-FEB9-4C9A-94F4-587FF70020F0}" type="pres">
      <dgm:prSet presAssocID="{23D752AD-6A89-4C9D-B760-25E48D0C6428}" presName="imgShp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DAE5E98-6C0E-440F-BF8D-944B8F37D409}" type="pres">
      <dgm:prSet presAssocID="{23D752AD-6A89-4C9D-B760-25E48D0C6428}" presName="txShp" presStyleLbl="node1" presStyleIdx="5" presStyleCnt="6">
        <dgm:presLayoutVars>
          <dgm:bulletEnabled val="1"/>
        </dgm:presLayoutVars>
      </dgm:prSet>
      <dgm:spPr/>
    </dgm:pt>
  </dgm:ptLst>
  <dgm:cxnLst>
    <dgm:cxn modelId="{67597F13-0320-47F0-A09F-EFE68F41F8A5}" type="presOf" srcId="{80CB15F3-C0F3-4844-A117-76BC4D523BBA}" destId="{786BED2F-0D90-4668-9177-A98D89BC1665}" srcOrd="0" destOrd="0" presId="urn:microsoft.com/office/officeart/2005/8/layout/vList3"/>
    <dgm:cxn modelId="{8962B715-01B1-4DFD-9DF4-0171DD5EA64A}" type="presOf" srcId="{1ED90507-0191-4AF9-8C29-F2AFF94DD596}" destId="{0EFAEA27-0B2A-4897-BAAB-FEB424D54882}" srcOrd="0" destOrd="0" presId="urn:microsoft.com/office/officeart/2005/8/layout/vList3"/>
    <dgm:cxn modelId="{A3EFB030-5291-4485-B9EA-1CD34EBE9B1E}" type="presOf" srcId="{6303E0D3-BA5B-4D2A-85E7-845420D43071}" destId="{ADA649B9-24E9-4E79-97D6-D675E6F75EBC}" srcOrd="0" destOrd="0" presId="urn:microsoft.com/office/officeart/2005/8/layout/vList3"/>
    <dgm:cxn modelId="{B0D64735-7007-4DC3-851A-0DB23CB8D915}" type="presOf" srcId="{23D752AD-6A89-4C9D-B760-25E48D0C6428}" destId="{2DAE5E98-6C0E-440F-BF8D-944B8F37D409}" srcOrd="0" destOrd="0" presId="urn:microsoft.com/office/officeart/2005/8/layout/vList3"/>
    <dgm:cxn modelId="{B926123C-1B3E-4B35-80BD-6504A88E8A19}" srcId="{6303E0D3-BA5B-4D2A-85E7-845420D43071}" destId="{6C4A0894-1759-46DF-8422-60A673C00517}" srcOrd="2" destOrd="0" parTransId="{6E0556F9-FB3B-42B4-9038-0C386EB924CA}" sibTransId="{5B7E479A-DF66-4F5D-9A30-975C5B11B67E}"/>
    <dgm:cxn modelId="{7EEB193C-2BFE-4334-831B-1B3FFD9558A0}" type="presOf" srcId="{F4C798C8-463E-425C-A587-EF6712209509}" destId="{D6E91C8E-C041-4414-8DEB-CC2DC7D290F1}" srcOrd="0" destOrd="0" presId="urn:microsoft.com/office/officeart/2005/8/layout/vList3"/>
    <dgm:cxn modelId="{DBF42040-8951-4C0D-9C40-B0C320967189}" type="presOf" srcId="{8CC119E0-82D3-46F1-B815-C4F28AFF6DAA}" destId="{0DD91E52-9069-460A-B837-E53A7A3F9150}" srcOrd="0" destOrd="0" presId="urn:microsoft.com/office/officeart/2005/8/layout/vList3"/>
    <dgm:cxn modelId="{EB018957-DF9C-432C-97D5-B693C45257E9}" srcId="{6303E0D3-BA5B-4D2A-85E7-845420D43071}" destId="{1ED90507-0191-4AF9-8C29-F2AFF94DD596}" srcOrd="1" destOrd="0" parTransId="{8005C636-ABBA-44BE-B671-B93E5CA94C01}" sibTransId="{937392D9-0825-400F-A264-5FFB2A9E066C}"/>
    <dgm:cxn modelId="{9E1F8859-A2BC-4CFE-9669-402E8F8B0F59}" srcId="{6303E0D3-BA5B-4D2A-85E7-845420D43071}" destId="{23D752AD-6A89-4C9D-B760-25E48D0C6428}" srcOrd="5" destOrd="0" parTransId="{620C2AEA-C924-4C94-9ECE-E2C87CCCB4F4}" sibTransId="{AB8AFBB1-9A42-448A-AA99-D63EFB16C7B8}"/>
    <dgm:cxn modelId="{150A4784-BD42-4BC4-BE54-B9422D5F51F3}" srcId="{6303E0D3-BA5B-4D2A-85E7-845420D43071}" destId="{F4C798C8-463E-425C-A587-EF6712209509}" srcOrd="3" destOrd="0" parTransId="{809600E0-F27D-4163-9E98-20342D32976F}" sibTransId="{2E42A86F-748C-400B-B112-93A886867C94}"/>
    <dgm:cxn modelId="{FBEEE3B5-3030-40E9-8595-B5235A9AA5C3}" type="presOf" srcId="{6C4A0894-1759-46DF-8422-60A673C00517}" destId="{370D1899-6786-4C48-93E8-5AEF57F7BB45}" srcOrd="0" destOrd="0" presId="urn:microsoft.com/office/officeart/2005/8/layout/vList3"/>
    <dgm:cxn modelId="{AE50FCED-B9DA-4212-ACC5-6651E2FE0448}" srcId="{6303E0D3-BA5B-4D2A-85E7-845420D43071}" destId="{8CC119E0-82D3-46F1-B815-C4F28AFF6DAA}" srcOrd="4" destOrd="0" parTransId="{87E6DDDC-592E-4AF2-B5F6-CC5DD7B2311D}" sibTransId="{8FF603E8-CB79-4BCE-AEB4-FC6E9C340D82}"/>
    <dgm:cxn modelId="{52099BF7-FC6F-41B2-A1C9-7781D5266225}" srcId="{6303E0D3-BA5B-4D2A-85E7-845420D43071}" destId="{80CB15F3-C0F3-4844-A117-76BC4D523BBA}" srcOrd="0" destOrd="0" parTransId="{1E2A9D57-DE67-4B8F-89F2-E095A49B654D}" sibTransId="{40A5D76D-CD6C-4CC9-8536-9C203E214E2B}"/>
    <dgm:cxn modelId="{AD489817-F23D-4829-BE46-107B5F5A8E54}" type="presParOf" srcId="{ADA649B9-24E9-4E79-97D6-D675E6F75EBC}" destId="{424D1419-8706-4C38-8172-EA4E0BADF0E8}" srcOrd="0" destOrd="0" presId="urn:microsoft.com/office/officeart/2005/8/layout/vList3"/>
    <dgm:cxn modelId="{F292ABAD-E025-4B88-9C9D-8C2803D90B3A}" type="presParOf" srcId="{424D1419-8706-4C38-8172-EA4E0BADF0E8}" destId="{DE615931-E18A-4B46-9997-62E2D6484113}" srcOrd="0" destOrd="0" presId="urn:microsoft.com/office/officeart/2005/8/layout/vList3"/>
    <dgm:cxn modelId="{4FCBA807-E201-4AD0-8183-BB9EFD30C04B}" type="presParOf" srcId="{424D1419-8706-4C38-8172-EA4E0BADF0E8}" destId="{786BED2F-0D90-4668-9177-A98D89BC1665}" srcOrd="1" destOrd="0" presId="urn:microsoft.com/office/officeart/2005/8/layout/vList3"/>
    <dgm:cxn modelId="{07C1CCE7-499A-4C3D-BB7A-2E30641FAA73}" type="presParOf" srcId="{ADA649B9-24E9-4E79-97D6-D675E6F75EBC}" destId="{7BAEEE49-FF63-4DE1-BEAC-C958B12ACD2A}" srcOrd="1" destOrd="0" presId="urn:microsoft.com/office/officeart/2005/8/layout/vList3"/>
    <dgm:cxn modelId="{573BC66D-1CC7-47B2-853A-6A1001C8617F}" type="presParOf" srcId="{ADA649B9-24E9-4E79-97D6-D675E6F75EBC}" destId="{28194AA5-B75C-4D33-97D0-AA50BA2FC932}" srcOrd="2" destOrd="0" presId="urn:microsoft.com/office/officeart/2005/8/layout/vList3"/>
    <dgm:cxn modelId="{C840E919-34CF-42F9-8A0E-DFF4968580C6}" type="presParOf" srcId="{28194AA5-B75C-4D33-97D0-AA50BA2FC932}" destId="{4CFA63DD-9ECD-475A-9BD5-69B0DA30921A}" srcOrd="0" destOrd="0" presId="urn:microsoft.com/office/officeart/2005/8/layout/vList3"/>
    <dgm:cxn modelId="{0674C53E-E500-458F-AA00-160600E8D5E3}" type="presParOf" srcId="{28194AA5-B75C-4D33-97D0-AA50BA2FC932}" destId="{0EFAEA27-0B2A-4897-BAAB-FEB424D54882}" srcOrd="1" destOrd="0" presId="urn:microsoft.com/office/officeart/2005/8/layout/vList3"/>
    <dgm:cxn modelId="{3FF235C5-18E8-4372-8370-5C4725C6D047}" type="presParOf" srcId="{ADA649B9-24E9-4E79-97D6-D675E6F75EBC}" destId="{103FBEA2-FEDF-4434-8393-71B8841FC204}" srcOrd="3" destOrd="0" presId="urn:microsoft.com/office/officeart/2005/8/layout/vList3"/>
    <dgm:cxn modelId="{388A2D42-1BFB-4632-87D7-2EE3A56DAD09}" type="presParOf" srcId="{ADA649B9-24E9-4E79-97D6-D675E6F75EBC}" destId="{5060793E-C9EE-4830-8660-5A26BE706A0B}" srcOrd="4" destOrd="0" presId="urn:microsoft.com/office/officeart/2005/8/layout/vList3"/>
    <dgm:cxn modelId="{A6BA2A9D-931A-4033-BA71-AE0EBE1AA99E}" type="presParOf" srcId="{5060793E-C9EE-4830-8660-5A26BE706A0B}" destId="{B9D5BF04-6BB3-4AEB-B353-DA8887736671}" srcOrd="0" destOrd="0" presId="urn:microsoft.com/office/officeart/2005/8/layout/vList3"/>
    <dgm:cxn modelId="{FC289ABE-8965-4261-B522-189A881740E3}" type="presParOf" srcId="{5060793E-C9EE-4830-8660-5A26BE706A0B}" destId="{370D1899-6786-4C48-93E8-5AEF57F7BB45}" srcOrd="1" destOrd="0" presId="urn:microsoft.com/office/officeart/2005/8/layout/vList3"/>
    <dgm:cxn modelId="{85619EEB-D183-4E4A-8D23-CEABB91B7FC9}" type="presParOf" srcId="{ADA649B9-24E9-4E79-97D6-D675E6F75EBC}" destId="{148E8675-2B86-4339-8075-7FE0A09C85B3}" srcOrd="5" destOrd="0" presId="urn:microsoft.com/office/officeart/2005/8/layout/vList3"/>
    <dgm:cxn modelId="{49948600-DB71-4324-9A35-38F69BD792CF}" type="presParOf" srcId="{ADA649B9-24E9-4E79-97D6-D675E6F75EBC}" destId="{92789078-C24F-4724-BEB9-56EA3CEC160B}" srcOrd="6" destOrd="0" presId="urn:microsoft.com/office/officeart/2005/8/layout/vList3"/>
    <dgm:cxn modelId="{88910F4B-A759-4F9C-9DC6-A1C760FFE2C5}" type="presParOf" srcId="{92789078-C24F-4724-BEB9-56EA3CEC160B}" destId="{BD64F537-5989-478F-87FA-B04A6079D04F}" srcOrd="0" destOrd="0" presId="urn:microsoft.com/office/officeart/2005/8/layout/vList3"/>
    <dgm:cxn modelId="{1ACEC738-3A07-4815-AB10-4E5B10BC9011}" type="presParOf" srcId="{92789078-C24F-4724-BEB9-56EA3CEC160B}" destId="{D6E91C8E-C041-4414-8DEB-CC2DC7D290F1}" srcOrd="1" destOrd="0" presId="urn:microsoft.com/office/officeart/2005/8/layout/vList3"/>
    <dgm:cxn modelId="{DB895F17-1EBB-4743-AB3F-BEF456000147}" type="presParOf" srcId="{ADA649B9-24E9-4E79-97D6-D675E6F75EBC}" destId="{2F7D2C97-FE6A-4786-AEE4-FEB02CD67B56}" srcOrd="7" destOrd="0" presId="urn:microsoft.com/office/officeart/2005/8/layout/vList3"/>
    <dgm:cxn modelId="{DB62DDEA-71C3-45B2-90E8-1DB9A4A4C652}" type="presParOf" srcId="{ADA649B9-24E9-4E79-97D6-D675E6F75EBC}" destId="{965FB904-C86C-40E8-91E1-5E6515467ADE}" srcOrd="8" destOrd="0" presId="urn:microsoft.com/office/officeart/2005/8/layout/vList3"/>
    <dgm:cxn modelId="{63596A48-E1AF-4667-B3AF-EC9261896BC5}" type="presParOf" srcId="{965FB904-C86C-40E8-91E1-5E6515467ADE}" destId="{C0C6929D-467C-48A6-86F1-1D9D9B16FD72}" srcOrd="0" destOrd="0" presId="urn:microsoft.com/office/officeart/2005/8/layout/vList3"/>
    <dgm:cxn modelId="{668CD95E-E5B2-45E1-9393-02A36112108E}" type="presParOf" srcId="{965FB904-C86C-40E8-91E1-5E6515467ADE}" destId="{0DD91E52-9069-460A-B837-E53A7A3F9150}" srcOrd="1" destOrd="0" presId="urn:microsoft.com/office/officeart/2005/8/layout/vList3"/>
    <dgm:cxn modelId="{5ACECE8E-0EA9-4331-A337-EDAB006AF65C}" type="presParOf" srcId="{ADA649B9-24E9-4E79-97D6-D675E6F75EBC}" destId="{4FC6D3FE-5733-45EA-8A1A-E046A53F05C5}" srcOrd="9" destOrd="0" presId="urn:microsoft.com/office/officeart/2005/8/layout/vList3"/>
    <dgm:cxn modelId="{CE1CDF32-FF1F-4704-9D66-0F36939C4C10}" type="presParOf" srcId="{ADA649B9-24E9-4E79-97D6-D675E6F75EBC}" destId="{638BDF4A-9FFB-4DBD-9D2D-3185E7CEC98F}" srcOrd="10" destOrd="0" presId="urn:microsoft.com/office/officeart/2005/8/layout/vList3"/>
    <dgm:cxn modelId="{8811F504-04C8-470B-8460-2B82774203FC}" type="presParOf" srcId="{638BDF4A-9FFB-4DBD-9D2D-3185E7CEC98F}" destId="{EF3EF3FA-FEB9-4C9A-94F4-587FF70020F0}" srcOrd="0" destOrd="0" presId="urn:microsoft.com/office/officeart/2005/8/layout/vList3"/>
    <dgm:cxn modelId="{A79DC814-F3E2-4FE7-B9DB-9728C7F702EF}" type="presParOf" srcId="{638BDF4A-9FFB-4DBD-9D2D-3185E7CEC98F}" destId="{2DAE5E98-6C0E-440F-BF8D-944B8F37D4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D22019-F4D4-4F2C-9485-B5B5A8AFF8CD}" type="doc">
      <dgm:prSet loTypeId="urn:microsoft.com/office/officeart/2005/8/layout/process1" loCatId="process" qsTypeId="urn:microsoft.com/office/officeart/2005/8/quickstyle/3d4" qsCatId="3D" csTypeId="urn:microsoft.com/office/officeart/2005/8/colors/accent0_3" csCatId="mainScheme" phldr="1"/>
      <dgm:spPr/>
    </dgm:pt>
    <dgm:pt modelId="{43D6149F-1BBF-49C1-A721-D8AFA9662F67}">
      <dgm:prSet phldrT="[Text]"/>
      <dgm:spPr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effectLst/>
        <a:scene3d>
          <a:camera prst="orthographicFront"/>
          <a:lightRig rig="twoPt" dir="t"/>
        </a:scene3d>
        <a:sp3d prstMaterial="metal">
          <a:bevelT/>
        </a:sp3d>
      </dgm:spPr>
      <dgm:t>
        <a:bodyPr/>
        <a:lstStyle/>
        <a:p>
          <a:r>
            <a:rPr lang="en-US" dirty="0"/>
            <a:t>Turn LED ON</a:t>
          </a:r>
        </a:p>
      </dgm:t>
    </dgm:pt>
    <dgm:pt modelId="{46BBE010-A0C0-40BF-A675-B867797FBB54}" type="parTrans" cxnId="{0950821A-6B8E-46C8-8564-B8BBABB98220}">
      <dgm:prSet/>
      <dgm:spPr/>
      <dgm:t>
        <a:bodyPr/>
        <a:lstStyle/>
        <a:p>
          <a:endParaRPr lang="en-US"/>
        </a:p>
      </dgm:t>
    </dgm:pt>
    <dgm:pt modelId="{E3D32F22-1BB8-4EDD-A5E8-0CAB5E438703}" type="sibTrans" cxnId="{0950821A-6B8E-46C8-8564-B8BBABB98220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24F85A22-D29E-48CE-BCDE-F15F6BC934FB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Wait</a:t>
          </a:r>
        </a:p>
      </dgm:t>
    </dgm:pt>
    <dgm:pt modelId="{42BA4D33-7838-4064-8E2C-28C5372535EB}" type="parTrans" cxnId="{185E29E7-AC21-44C4-BD0A-291880B2A37E}">
      <dgm:prSet/>
      <dgm:spPr/>
      <dgm:t>
        <a:bodyPr/>
        <a:lstStyle/>
        <a:p>
          <a:endParaRPr lang="en-US"/>
        </a:p>
      </dgm:t>
    </dgm:pt>
    <dgm:pt modelId="{E3CAEA7F-B6D3-4FCB-BE25-1A2FD11A4C58}" type="sibTrans" cxnId="{185E29E7-AC21-44C4-BD0A-291880B2A37E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DD8CE1C4-541C-4853-9BE2-5ADD27F375B3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Turn LED OFF</a:t>
          </a:r>
        </a:p>
      </dgm:t>
    </dgm:pt>
    <dgm:pt modelId="{AF851E29-BB09-419C-8781-4E5B4B6A1CC7}" type="parTrans" cxnId="{86B9F14F-DA4C-41DB-8B90-2B8B2F86EE3B}">
      <dgm:prSet/>
      <dgm:spPr/>
      <dgm:t>
        <a:bodyPr/>
        <a:lstStyle/>
        <a:p>
          <a:endParaRPr lang="en-US"/>
        </a:p>
      </dgm:t>
    </dgm:pt>
    <dgm:pt modelId="{857CD322-323E-40CF-AE2C-7E240ABFD0C5}" type="sibTrans" cxnId="{86B9F14F-DA4C-41DB-8B90-2B8B2F86EE3B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E8E8BA0-AFE6-49A4-9EEF-3495353A763D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Wait</a:t>
          </a:r>
        </a:p>
      </dgm:t>
    </dgm:pt>
    <dgm:pt modelId="{DE4F1DAB-46C1-4622-A818-04CEC6A65505}" type="parTrans" cxnId="{7B995019-3583-4F5F-BBEC-70E3BCA58D06}">
      <dgm:prSet/>
      <dgm:spPr/>
      <dgm:t>
        <a:bodyPr/>
        <a:lstStyle/>
        <a:p>
          <a:endParaRPr lang="en-US"/>
        </a:p>
      </dgm:t>
    </dgm:pt>
    <dgm:pt modelId="{C3AEFAC1-62DA-499C-B00C-A09BAFF17CAB}" type="sibTrans" cxnId="{7B995019-3583-4F5F-BBEC-70E3BCA58D06}">
      <dgm:prSet/>
      <dgm:spPr>
        <a:solidFill>
          <a:schemeClr val="accent4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B33246B7-C3D5-402B-8DF5-94AC63F6B384}">
      <dgm:prSet phldrT="[Text]"/>
      <dgm:spPr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scene3d>
          <a:camera prst="orthographicFront"/>
          <a:lightRig rig="chilly" dir="t"/>
        </a:scene3d>
        <a:sp3d prstMaterial="metal">
          <a:bevelT w="127000" h="25400" prst="softRound"/>
        </a:sp3d>
      </dgm:spPr>
      <dgm:t>
        <a:bodyPr/>
        <a:lstStyle/>
        <a:p>
          <a:r>
            <a:rPr lang="en-US" dirty="0"/>
            <a:t>Rinse &amp; Repeat</a:t>
          </a:r>
        </a:p>
      </dgm:t>
    </dgm:pt>
    <dgm:pt modelId="{AF0AD99A-B315-4A43-8D7D-31BFD5F6382F}" type="parTrans" cxnId="{DF7CB6CB-084A-4AC7-B9C4-51A2936D8C48}">
      <dgm:prSet/>
      <dgm:spPr/>
      <dgm:t>
        <a:bodyPr/>
        <a:lstStyle/>
        <a:p>
          <a:endParaRPr lang="en-US"/>
        </a:p>
      </dgm:t>
    </dgm:pt>
    <dgm:pt modelId="{6FE5B703-804D-4E6E-A7D5-8A2C586BBA86}" type="sibTrans" cxnId="{DF7CB6CB-084A-4AC7-B9C4-51A2936D8C48}">
      <dgm:prSet/>
      <dgm:spPr/>
      <dgm:t>
        <a:bodyPr/>
        <a:lstStyle/>
        <a:p>
          <a:endParaRPr lang="en-US"/>
        </a:p>
      </dgm:t>
    </dgm:pt>
    <dgm:pt modelId="{F7A2F2AE-C3EC-43FC-B25F-090E841B7058}" type="pres">
      <dgm:prSet presAssocID="{1ED22019-F4D4-4F2C-9485-B5B5A8AFF8CD}" presName="Name0" presStyleCnt="0">
        <dgm:presLayoutVars>
          <dgm:dir/>
          <dgm:resizeHandles val="exact"/>
        </dgm:presLayoutVars>
      </dgm:prSet>
      <dgm:spPr/>
    </dgm:pt>
    <dgm:pt modelId="{019B01ED-AA37-4504-A209-CFCD270EBD8C}" type="pres">
      <dgm:prSet presAssocID="{43D6149F-1BBF-49C1-A721-D8AFA9662F67}" presName="node" presStyleLbl="node1" presStyleIdx="0" presStyleCnt="5">
        <dgm:presLayoutVars>
          <dgm:bulletEnabled val="1"/>
        </dgm:presLayoutVars>
      </dgm:prSet>
      <dgm:spPr/>
    </dgm:pt>
    <dgm:pt modelId="{54EA5AF1-79A0-45DF-B79B-9F2E6D7DAB07}" type="pres">
      <dgm:prSet presAssocID="{E3D32F22-1BB8-4EDD-A5E8-0CAB5E438703}" presName="sibTrans" presStyleLbl="sibTrans2D1" presStyleIdx="0" presStyleCnt="4"/>
      <dgm:spPr/>
    </dgm:pt>
    <dgm:pt modelId="{B92E4C64-195B-4838-A0FE-8E5CBD829741}" type="pres">
      <dgm:prSet presAssocID="{E3D32F22-1BB8-4EDD-A5E8-0CAB5E438703}" presName="connectorText" presStyleLbl="sibTrans2D1" presStyleIdx="0" presStyleCnt="4"/>
      <dgm:spPr/>
    </dgm:pt>
    <dgm:pt modelId="{0D272161-1572-4388-8E62-BCF5D14871DA}" type="pres">
      <dgm:prSet presAssocID="{24F85A22-D29E-48CE-BCDE-F15F6BC934FB}" presName="node" presStyleLbl="node1" presStyleIdx="1" presStyleCnt="5">
        <dgm:presLayoutVars>
          <dgm:bulletEnabled val="1"/>
        </dgm:presLayoutVars>
      </dgm:prSet>
      <dgm:spPr/>
    </dgm:pt>
    <dgm:pt modelId="{471C282A-392D-414A-913E-6C8955ACE80E}" type="pres">
      <dgm:prSet presAssocID="{E3CAEA7F-B6D3-4FCB-BE25-1A2FD11A4C58}" presName="sibTrans" presStyleLbl="sibTrans2D1" presStyleIdx="1" presStyleCnt="4"/>
      <dgm:spPr/>
    </dgm:pt>
    <dgm:pt modelId="{7968D87F-9BA3-49CF-9046-E4176EAE08AA}" type="pres">
      <dgm:prSet presAssocID="{E3CAEA7F-B6D3-4FCB-BE25-1A2FD11A4C58}" presName="connectorText" presStyleLbl="sibTrans2D1" presStyleIdx="1" presStyleCnt="4"/>
      <dgm:spPr/>
    </dgm:pt>
    <dgm:pt modelId="{21642693-5C77-4A9C-835F-42644119EE70}" type="pres">
      <dgm:prSet presAssocID="{DD8CE1C4-541C-4853-9BE2-5ADD27F375B3}" presName="node" presStyleLbl="node1" presStyleIdx="2" presStyleCnt="5">
        <dgm:presLayoutVars>
          <dgm:bulletEnabled val="1"/>
        </dgm:presLayoutVars>
      </dgm:prSet>
      <dgm:spPr/>
    </dgm:pt>
    <dgm:pt modelId="{C90522B2-5179-4C55-B065-D8EE0185BAC2}" type="pres">
      <dgm:prSet presAssocID="{857CD322-323E-40CF-AE2C-7E240ABFD0C5}" presName="sibTrans" presStyleLbl="sibTrans2D1" presStyleIdx="2" presStyleCnt="4"/>
      <dgm:spPr/>
    </dgm:pt>
    <dgm:pt modelId="{9F85A03D-EC5B-472B-93BF-B9AA3A93E3DF}" type="pres">
      <dgm:prSet presAssocID="{857CD322-323E-40CF-AE2C-7E240ABFD0C5}" presName="connectorText" presStyleLbl="sibTrans2D1" presStyleIdx="2" presStyleCnt="4"/>
      <dgm:spPr/>
    </dgm:pt>
    <dgm:pt modelId="{4D020D4E-8565-4609-87DC-FF8D74A2D58E}" type="pres">
      <dgm:prSet presAssocID="{9E8E8BA0-AFE6-49A4-9EEF-3495353A763D}" presName="node" presStyleLbl="node1" presStyleIdx="3" presStyleCnt="5">
        <dgm:presLayoutVars>
          <dgm:bulletEnabled val="1"/>
        </dgm:presLayoutVars>
      </dgm:prSet>
      <dgm:spPr/>
    </dgm:pt>
    <dgm:pt modelId="{6C26E0ED-3C04-4D28-8F78-791803B98705}" type="pres">
      <dgm:prSet presAssocID="{C3AEFAC1-62DA-499C-B00C-A09BAFF17CAB}" presName="sibTrans" presStyleLbl="sibTrans2D1" presStyleIdx="3" presStyleCnt="4"/>
      <dgm:spPr/>
    </dgm:pt>
    <dgm:pt modelId="{0B88F7AB-F845-4A64-9D07-3563288D3ED5}" type="pres">
      <dgm:prSet presAssocID="{C3AEFAC1-62DA-499C-B00C-A09BAFF17CAB}" presName="connectorText" presStyleLbl="sibTrans2D1" presStyleIdx="3" presStyleCnt="4"/>
      <dgm:spPr/>
    </dgm:pt>
    <dgm:pt modelId="{4C1BBBB8-C0E1-480A-AA20-A50B4E181F2C}" type="pres">
      <dgm:prSet presAssocID="{B33246B7-C3D5-402B-8DF5-94AC63F6B384}" presName="node" presStyleLbl="node1" presStyleIdx="4" presStyleCnt="5">
        <dgm:presLayoutVars>
          <dgm:bulletEnabled val="1"/>
        </dgm:presLayoutVars>
      </dgm:prSet>
      <dgm:spPr/>
    </dgm:pt>
  </dgm:ptLst>
  <dgm:cxnLst>
    <dgm:cxn modelId="{493E4E04-656C-4712-8C4F-911DA31F5FE8}" type="presOf" srcId="{E3CAEA7F-B6D3-4FCB-BE25-1A2FD11A4C58}" destId="{7968D87F-9BA3-49CF-9046-E4176EAE08AA}" srcOrd="1" destOrd="0" presId="urn:microsoft.com/office/officeart/2005/8/layout/process1"/>
    <dgm:cxn modelId="{7B995019-3583-4F5F-BBEC-70E3BCA58D06}" srcId="{1ED22019-F4D4-4F2C-9485-B5B5A8AFF8CD}" destId="{9E8E8BA0-AFE6-49A4-9EEF-3495353A763D}" srcOrd="3" destOrd="0" parTransId="{DE4F1DAB-46C1-4622-A818-04CEC6A65505}" sibTransId="{C3AEFAC1-62DA-499C-B00C-A09BAFF17CAB}"/>
    <dgm:cxn modelId="{0950821A-6B8E-46C8-8564-B8BBABB98220}" srcId="{1ED22019-F4D4-4F2C-9485-B5B5A8AFF8CD}" destId="{43D6149F-1BBF-49C1-A721-D8AFA9662F67}" srcOrd="0" destOrd="0" parTransId="{46BBE010-A0C0-40BF-A675-B867797FBB54}" sibTransId="{E3D32F22-1BB8-4EDD-A5E8-0CAB5E438703}"/>
    <dgm:cxn modelId="{73055A37-C9C8-41D8-8C1F-1442E16C1853}" type="presOf" srcId="{E3CAEA7F-B6D3-4FCB-BE25-1A2FD11A4C58}" destId="{471C282A-392D-414A-913E-6C8955ACE80E}" srcOrd="0" destOrd="0" presId="urn:microsoft.com/office/officeart/2005/8/layout/process1"/>
    <dgm:cxn modelId="{2EF13267-7924-4D57-9076-2C4ED7B5FE68}" type="presOf" srcId="{DD8CE1C4-541C-4853-9BE2-5ADD27F375B3}" destId="{21642693-5C77-4A9C-835F-42644119EE70}" srcOrd="0" destOrd="0" presId="urn:microsoft.com/office/officeart/2005/8/layout/process1"/>
    <dgm:cxn modelId="{FA054448-DE68-4727-A5A8-D2F8DB73D6E8}" type="presOf" srcId="{857CD322-323E-40CF-AE2C-7E240ABFD0C5}" destId="{C90522B2-5179-4C55-B065-D8EE0185BAC2}" srcOrd="0" destOrd="0" presId="urn:microsoft.com/office/officeart/2005/8/layout/process1"/>
    <dgm:cxn modelId="{0D4B074B-0821-4ED2-9DE0-BF5E3B5B53D2}" type="presOf" srcId="{857CD322-323E-40CF-AE2C-7E240ABFD0C5}" destId="{9F85A03D-EC5B-472B-93BF-B9AA3A93E3DF}" srcOrd="1" destOrd="0" presId="urn:microsoft.com/office/officeart/2005/8/layout/process1"/>
    <dgm:cxn modelId="{86B9F14F-DA4C-41DB-8B90-2B8B2F86EE3B}" srcId="{1ED22019-F4D4-4F2C-9485-B5B5A8AFF8CD}" destId="{DD8CE1C4-541C-4853-9BE2-5ADD27F375B3}" srcOrd="2" destOrd="0" parTransId="{AF851E29-BB09-419C-8781-4E5B4B6A1CC7}" sibTransId="{857CD322-323E-40CF-AE2C-7E240ABFD0C5}"/>
    <dgm:cxn modelId="{33CAFD6F-E2BD-4388-BA6E-AC4954F49190}" type="presOf" srcId="{C3AEFAC1-62DA-499C-B00C-A09BAFF17CAB}" destId="{6C26E0ED-3C04-4D28-8F78-791803B98705}" srcOrd="0" destOrd="0" presId="urn:microsoft.com/office/officeart/2005/8/layout/process1"/>
    <dgm:cxn modelId="{7A82308F-14DD-4B5B-AFB3-EB6AD94CD4EB}" type="presOf" srcId="{E3D32F22-1BB8-4EDD-A5E8-0CAB5E438703}" destId="{B92E4C64-195B-4838-A0FE-8E5CBD829741}" srcOrd="1" destOrd="0" presId="urn:microsoft.com/office/officeart/2005/8/layout/process1"/>
    <dgm:cxn modelId="{4B7493A1-67DC-4502-8260-BCEDCB435B74}" type="presOf" srcId="{43D6149F-1BBF-49C1-A721-D8AFA9662F67}" destId="{019B01ED-AA37-4504-A209-CFCD270EBD8C}" srcOrd="0" destOrd="0" presId="urn:microsoft.com/office/officeart/2005/8/layout/process1"/>
    <dgm:cxn modelId="{6FBDE2A1-FF11-42F7-9A7B-EFC916DA4788}" type="presOf" srcId="{E3D32F22-1BB8-4EDD-A5E8-0CAB5E438703}" destId="{54EA5AF1-79A0-45DF-B79B-9F2E6D7DAB07}" srcOrd="0" destOrd="0" presId="urn:microsoft.com/office/officeart/2005/8/layout/process1"/>
    <dgm:cxn modelId="{A99FD6A5-D0AB-45A1-B5AF-4B6788AA080A}" type="presOf" srcId="{B33246B7-C3D5-402B-8DF5-94AC63F6B384}" destId="{4C1BBBB8-C0E1-480A-AA20-A50B4E181F2C}" srcOrd="0" destOrd="0" presId="urn:microsoft.com/office/officeart/2005/8/layout/process1"/>
    <dgm:cxn modelId="{E3CDACAD-F8A5-435D-BDA0-3DB66A44C52D}" type="presOf" srcId="{9E8E8BA0-AFE6-49A4-9EEF-3495353A763D}" destId="{4D020D4E-8565-4609-87DC-FF8D74A2D58E}" srcOrd="0" destOrd="0" presId="urn:microsoft.com/office/officeart/2005/8/layout/process1"/>
    <dgm:cxn modelId="{6E9E0EB3-B7BD-4911-AA4E-2CE942209CA7}" type="presOf" srcId="{24F85A22-D29E-48CE-BCDE-F15F6BC934FB}" destId="{0D272161-1572-4388-8E62-BCF5D14871DA}" srcOrd="0" destOrd="0" presId="urn:microsoft.com/office/officeart/2005/8/layout/process1"/>
    <dgm:cxn modelId="{620CCEB6-2EC2-4D5C-B464-9F8ABEC0F03A}" type="presOf" srcId="{1ED22019-F4D4-4F2C-9485-B5B5A8AFF8CD}" destId="{F7A2F2AE-C3EC-43FC-B25F-090E841B7058}" srcOrd="0" destOrd="0" presId="urn:microsoft.com/office/officeart/2005/8/layout/process1"/>
    <dgm:cxn modelId="{DF7CB6CB-084A-4AC7-B9C4-51A2936D8C48}" srcId="{1ED22019-F4D4-4F2C-9485-B5B5A8AFF8CD}" destId="{B33246B7-C3D5-402B-8DF5-94AC63F6B384}" srcOrd="4" destOrd="0" parTransId="{AF0AD99A-B315-4A43-8D7D-31BFD5F6382F}" sibTransId="{6FE5B703-804D-4E6E-A7D5-8A2C586BBA86}"/>
    <dgm:cxn modelId="{185E29E7-AC21-44C4-BD0A-291880B2A37E}" srcId="{1ED22019-F4D4-4F2C-9485-B5B5A8AFF8CD}" destId="{24F85A22-D29E-48CE-BCDE-F15F6BC934FB}" srcOrd="1" destOrd="0" parTransId="{42BA4D33-7838-4064-8E2C-28C5372535EB}" sibTransId="{E3CAEA7F-B6D3-4FCB-BE25-1A2FD11A4C58}"/>
    <dgm:cxn modelId="{655F34FC-67E1-46FB-8FD3-06A958319944}" type="presOf" srcId="{C3AEFAC1-62DA-499C-B00C-A09BAFF17CAB}" destId="{0B88F7AB-F845-4A64-9D07-3563288D3ED5}" srcOrd="1" destOrd="0" presId="urn:microsoft.com/office/officeart/2005/8/layout/process1"/>
    <dgm:cxn modelId="{6AE5D43D-5830-432F-837C-85521594B905}" type="presParOf" srcId="{F7A2F2AE-C3EC-43FC-B25F-090E841B7058}" destId="{019B01ED-AA37-4504-A209-CFCD270EBD8C}" srcOrd="0" destOrd="0" presId="urn:microsoft.com/office/officeart/2005/8/layout/process1"/>
    <dgm:cxn modelId="{EC5D07E1-3E72-4C57-BEB1-41BA6BBBE6BF}" type="presParOf" srcId="{F7A2F2AE-C3EC-43FC-B25F-090E841B7058}" destId="{54EA5AF1-79A0-45DF-B79B-9F2E6D7DAB07}" srcOrd="1" destOrd="0" presId="urn:microsoft.com/office/officeart/2005/8/layout/process1"/>
    <dgm:cxn modelId="{B60BACE3-20B5-4A05-8201-EA35F0B26BA2}" type="presParOf" srcId="{54EA5AF1-79A0-45DF-B79B-9F2E6D7DAB07}" destId="{B92E4C64-195B-4838-A0FE-8E5CBD829741}" srcOrd="0" destOrd="0" presId="urn:microsoft.com/office/officeart/2005/8/layout/process1"/>
    <dgm:cxn modelId="{D2A630B7-2552-4869-982C-E7A284435C0A}" type="presParOf" srcId="{F7A2F2AE-C3EC-43FC-B25F-090E841B7058}" destId="{0D272161-1572-4388-8E62-BCF5D14871DA}" srcOrd="2" destOrd="0" presId="urn:microsoft.com/office/officeart/2005/8/layout/process1"/>
    <dgm:cxn modelId="{D5AC68D8-02B7-4464-8375-484067434232}" type="presParOf" srcId="{F7A2F2AE-C3EC-43FC-B25F-090E841B7058}" destId="{471C282A-392D-414A-913E-6C8955ACE80E}" srcOrd="3" destOrd="0" presId="urn:microsoft.com/office/officeart/2005/8/layout/process1"/>
    <dgm:cxn modelId="{F5F0DABB-CE52-4966-9E0F-E5DD4AADB191}" type="presParOf" srcId="{471C282A-392D-414A-913E-6C8955ACE80E}" destId="{7968D87F-9BA3-49CF-9046-E4176EAE08AA}" srcOrd="0" destOrd="0" presId="urn:microsoft.com/office/officeart/2005/8/layout/process1"/>
    <dgm:cxn modelId="{1D4AD40E-8EEF-4070-9654-9C4B3298289E}" type="presParOf" srcId="{F7A2F2AE-C3EC-43FC-B25F-090E841B7058}" destId="{21642693-5C77-4A9C-835F-42644119EE70}" srcOrd="4" destOrd="0" presId="urn:microsoft.com/office/officeart/2005/8/layout/process1"/>
    <dgm:cxn modelId="{4428FD19-92FB-4535-8BD9-7250A119B6FE}" type="presParOf" srcId="{F7A2F2AE-C3EC-43FC-B25F-090E841B7058}" destId="{C90522B2-5179-4C55-B065-D8EE0185BAC2}" srcOrd="5" destOrd="0" presId="urn:microsoft.com/office/officeart/2005/8/layout/process1"/>
    <dgm:cxn modelId="{AF040EA3-8740-4508-A8CF-C30D6E0259B5}" type="presParOf" srcId="{C90522B2-5179-4C55-B065-D8EE0185BAC2}" destId="{9F85A03D-EC5B-472B-93BF-B9AA3A93E3DF}" srcOrd="0" destOrd="0" presId="urn:microsoft.com/office/officeart/2005/8/layout/process1"/>
    <dgm:cxn modelId="{8ED6403D-4CA5-45AD-B318-49ECD1DCEEE4}" type="presParOf" srcId="{F7A2F2AE-C3EC-43FC-B25F-090E841B7058}" destId="{4D020D4E-8565-4609-87DC-FF8D74A2D58E}" srcOrd="6" destOrd="0" presId="urn:microsoft.com/office/officeart/2005/8/layout/process1"/>
    <dgm:cxn modelId="{846EC472-35C6-4652-ADDD-C53C7BDA7641}" type="presParOf" srcId="{F7A2F2AE-C3EC-43FC-B25F-090E841B7058}" destId="{6C26E0ED-3C04-4D28-8F78-791803B98705}" srcOrd="7" destOrd="0" presId="urn:microsoft.com/office/officeart/2005/8/layout/process1"/>
    <dgm:cxn modelId="{DCCC9FFE-9D58-4D16-964A-82D28BDC5598}" type="presParOf" srcId="{6C26E0ED-3C04-4D28-8F78-791803B98705}" destId="{0B88F7AB-F845-4A64-9D07-3563288D3ED5}" srcOrd="0" destOrd="0" presId="urn:microsoft.com/office/officeart/2005/8/layout/process1"/>
    <dgm:cxn modelId="{52EA3BD6-06D3-4CA7-925E-3C92EE46045A}" type="presParOf" srcId="{F7A2F2AE-C3EC-43FC-B25F-090E841B7058}" destId="{4C1BBBB8-C0E1-480A-AA20-A50B4E181F2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6BED2F-0D90-4668-9177-A98D89BC1665}">
      <dsp:nvSpPr>
        <dsp:cNvPr id="0" name=""/>
        <dsp:cNvSpPr/>
      </dsp:nvSpPr>
      <dsp:spPr>
        <a:xfrm rot="10800000">
          <a:off x="1465920" y="1152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digitalWrite</a:t>
          </a:r>
          <a:r>
            <a:rPr lang="en-US" sz="3100" kern="1200" dirty="0"/>
            <a:t>()</a:t>
          </a:r>
        </a:p>
      </dsp:txBody>
      <dsp:txXfrm rot="10800000">
        <a:off x="1661872" y="1152"/>
        <a:ext cx="4846011" cy="783808"/>
      </dsp:txXfrm>
    </dsp:sp>
    <dsp:sp modelId="{DE615931-E18A-4B46-9997-62E2D6484113}">
      <dsp:nvSpPr>
        <dsp:cNvPr id="0" name=""/>
        <dsp:cNvSpPr/>
      </dsp:nvSpPr>
      <dsp:spPr>
        <a:xfrm>
          <a:off x="1074016" y="1152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AEA27-0B2A-4897-BAAB-FEB424D54882}">
      <dsp:nvSpPr>
        <dsp:cNvPr id="0" name=""/>
        <dsp:cNvSpPr/>
      </dsp:nvSpPr>
      <dsp:spPr>
        <a:xfrm rot="10800000">
          <a:off x="1465920" y="1018933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analogWrite</a:t>
          </a:r>
          <a:r>
            <a:rPr lang="en-US" sz="3100" kern="1200" dirty="0"/>
            <a:t>()</a:t>
          </a:r>
        </a:p>
      </dsp:txBody>
      <dsp:txXfrm rot="10800000">
        <a:off x="1661872" y="1018933"/>
        <a:ext cx="4846011" cy="783808"/>
      </dsp:txXfrm>
    </dsp:sp>
    <dsp:sp modelId="{4CFA63DD-9ECD-475A-9BD5-69B0DA30921A}">
      <dsp:nvSpPr>
        <dsp:cNvPr id="0" name=""/>
        <dsp:cNvSpPr/>
      </dsp:nvSpPr>
      <dsp:spPr>
        <a:xfrm>
          <a:off x="1074016" y="1018933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D1899-6786-4C48-93E8-5AEF57F7BB45}">
      <dsp:nvSpPr>
        <dsp:cNvPr id="0" name=""/>
        <dsp:cNvSpPr/>
      </dsp:nvSpPr>
      <dsp:spPr>
        <a:xfrm rot="10800000">
          <a:off x="1465920" y="2036715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digitalRead</a:t>
          </a:r>
          <a:r>
            <a:rPr lang="en-US" sz="3100" kern="1200" dirty="0"/>
            <a:t>()</a:t>
          </a:r>
        </a:p>
      </dsp:txBody>
      <dsp:txXfrm rot="10800000">
        <a:off x="1661872" y="2036715"/>
        <a:ext cx="4846011" cy="783808"/>
      </dsp:txXfrm>
    </dsp:sp>
    <dsp:sp modelId="{B9D5BF04-6BB3-4AEB-B353-DA8887736671}">
      <dsp:nvSpPr>
        <dsp:cNvPr id="0" name=""/>
        <dsp:cNvSpPr/>
      </dsp:nvSpPr>
      <dsp:spPr>
        <a:xfrm>
          <a:off x="1074016" y="2036715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91C8E-C041-4414-8DEB-CC2DC7D290F1}">
      <dsp:nvSpPr>
        <dsp:cNvPr id="0" name=""/>
        <dsp:cNvSpPr/>
      </dsp:nvSpPr>
      <dsp:spPr>
        <a:xfrm rot="10800000">
          <a:off x="1465920" y="3054496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if() statements / Boolean</a:t>
          </a:r>
        </a:p>
      </dsp:txBody>
      <dsp:txXfrm rot="10800000">
        <a:off x="1661872" y="3054496"/>
        <a:ext cx="4846011" cy="783808"/>
      </dsp:txXfrm>
    </dsp:sp>
    <dsp:sp modelId="{BD64F537-5989-478F-87FA-B04A6079D04F}">
      <dsp:nvSpPr>
        <dsp:cNvPr id="0" name=""/>
        <dsp:cNvSpPr/>
      </dsp:nvSpPr>
      <dsp:spPr>
        <a:xfrm>
          <a:off x="1074016" y="3054496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1E52-9069-460A-B837-E53A7A3F9150}">
      <dsp:nvSpPr>
        <dsp:cNvPr id="0" name=""/>
        <dsp:cNvSpPr/>
      </dsp:nvSpPr>
      <dsp:spPr>
        <a:xfrm rot="10800000">
          <a:off x="1465920" y="4072277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analogRead</a:t>
          </a:r>
          <a:r>
            <a:rPr lang="en-US" sz="3100" kern="1200" dirty="0"/>
            <a:t>()</a:t>
          </a:r>
        </a:p>
      </dsp:txBody>
      <dsp:txXfrm rot="10800000">
        <a:off x="1661872" y="4072277"/>
        <a:ext cx="4846011" cy="783808"/>
      </dsp:txXfrm>
    </dsp:sp>
    <dsp:sp modelId="{C0C6929D-467C-48A6-86F1-1D9D9B16FD72}">
      <dsp:nvSpPr>
        <dsp:cNvPr id="0" name=""/>
        <dsp:cNvSpPr/>
      </dsp:nvSpPr>
      <dsp:spPr>
        <a:xfrm>
          <a:off x="1074016" y="4072277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5E98-6C0E-440F-BF8D-944B8F37D409}">
      <dsp:nvSpPr>
        <dsp:cNvPr id="0" name=""/>
        <dsp:cNvSpPr/>
      </dsp:nvSpPr>
      <dsp:spPr>
        <a:xfrm rot="10800000">
          <a:off x="1465920" y="5090058"/>
          <a:ext cx="5041963" cy="783808"/>
        </a:xfrm>
        <a:prstGeom prst="homePlate">
          <a:avLst/>
        </a:prstGeom>
        <a:gradFill rotWithShape="0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3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Serial communication</a:t>
          </a:r>
        </a:p>
      </dsp:txBody>
      <dsp:txXfrm rot="10800000">
        <a:off x="1661872" y="5090058"/>
        <a:ext cx="4846011" cy="783808"/>
      </dsp:txXfrm>
    </dsp:sp>
    <dsp:sp modelId="{EF3EF3FA-FEB9-4C9A-94F4-587FF70020F0}">
      <dsp:nvSpPr>
        <dsp:cNvPr id="0" name=""/>
        <dsp:cNvSpPr/>
      </dsp:nvSpPr>
      <dsp:spPr>
        <a:xfrm>
          <a:off x="1074016" y="5090058"/>
          <a:ext cx="783808" cy="783808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01ED-AA37-4504-A209-CFCD270EBD8C}">
      <dsp:nvSpPr>
        <dsp:cNvPr id="0" name=""/>
        <dsp:cNvSpPr/>
      </dsp:nvSpPr>
      <dsp:spPr>
        <a:xfrm>
          <a:off x="3571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>
                <a:lumMod val="100000"/>
              </a:srgbClr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0" scaled="1"/>
          <a:tileRect/>
        </a:gradFill>
        <a:ln>
          <a:noFill/>
        </a:ln>
        <a:effectLst/>
        <a:scene3d>
          <a:camera prst="orthographicFront"/>
          <a:lightRig rig="twoPt" dir="t"/>
        </a:scene3d>
        <a:sp3d prstMaterial="metal"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Turn LED ON</a:t>
          </a:r>
        </a:p>
      </dsp:txBody>
      <dsp:txXfrm>
        <a:off x="30327" y="636802"/>
        <a:ext cx="1053769" cy="859995"/>
      </dsp:txXfrm>
    </dsp:sp>
    <dsp:sp modelId="{54EA5AF1-79A0-45DF-B79B-9F2E6D7DAB07}">
      <dsp:nvSpPr>
        <dsp:cNvPr id="0" name=""/>
        <dsp:cNvSpPr/>
      </dsp:nvSpPr>
      <dsp:spPr>
        <a:xfrm>
          <a:off x="1221581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21581" y="984418"/>
        <a:ext cx="164320" cy="164763"/>
      </dsp:txXfrm>
    </dsp:sp>
    <dsp:sp modelId="{0D272161-1572-4388-8E62-BCF5D14871DA}">
      <dsp:nvSpPr>
        <dsp:cNvPr id="0" name=""/>
        <dsp:cNvSpPr/>
      </dsp:nvSpPr>
      <dsp:spPr>
        <a:xfrm>
          <a:off x="1553765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Wait</a:t>
          </a:r>
        </a:p>
      </dsp:txBody>
      <dsp:txXfrm>
        <a:off x="1580521" y="636802"/>
        <a:ext cx="1053769" cy="859995"/>
      </dsp:txXfrm>
    </dsp:sp>
    <dsp:sp modelId="{471C282A-392D-414A-913E-6C8955ACE80E}">
      <dsp:nvSpPr>
        <dsp:cNvPr id="0" name=""/>
        <dsp:cNvSpPr/>
      </dsp:nvSpPr>
      <dsp:spPr>
        <a:xfrm>
          <a:off x="2771775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771775" y="984418"/>
        <a:ext cx="164320" cy="164763"/>
      </dsp:txXfrm>
    </dsp:sp>
    <dsp:sp modelId="{21642693-5C77-4A9C-835F-42644119EE70}">
      <dsp:nvSpPr>
        <dsp:cNvPr id="0" name=""/>
        <dsp:cNvSpPr/>
      </dsp:nvSpPr>
      <dsp:spPr>
        <a:xfrm>
          <a:off x="3103959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Turn LED OFF</a:t>
          </a:r>
        </a:p>
      </dsp:txBody>
      <dsp:txXfrm>
        <a:off x="3130715" y="636802"/>
        <a:ext cx="1053769" cy="859995"/>
      </dsp:txXfrm>
    </dsp:sp>
    <dsp:sp modelId="{C90522B2-5179-4C55-B065-D8EE0185BAC2}">
      <dsp:nvSpPr>
        <dsp:cNvPr id="0" name=""/>
        <dsp:cNvSpPr/>
      </dsp:nvSpPr>
      <dsp:spPr>
        <a:xfrm>
          <a:off x="4321968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21968" y="984418"/>
        <a:ext cx="164320" cy="164763"/>
      </dsp:txXfrm>
    </dsp:sp>
    <dsp:sp modelId="{4D020D4E-8565-4609-87DC-FF8D74A2D58E}">
      <dsp:nvSpPr>
        <dsp:cNvPr id="0" name=""/>
        <dsp:cNvSpPr/>
      </dsp:nvSpPr>
      <dsp:spPr>
        <a:xfrm>
          <a:off x="4654153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Wait</a:t>
          </a:r>
        </a:p>
      </dsp:txBody>
      <dsp:txXfrm>
        <a:off x="4680909" y="636802"/>
        <a:ext cx="1053769" cy="859995"/>
      </dsp:txXfrm>
    </dsp:sp>
    <dsp:sp modelId="{6C26E0ED-3C04-4D28-8F78-791803B98705}">
      <dsp:nvSpPr>
        <dsp:cNvPr id="0" name=""/>
        <dsp:cNvSpPr/>
      </dsp:nvSpPr>
      <dsp:spPr>
        <a:xfrm>
          <a:off x="5872162" y="929497"/>
          <a:ext cx="234743" cy="2746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5872162" y="984418"/>
        <a:ext cx="164320" cy="164763"/>
      </dsp:txXfrm>
    </dsp:sp>
    <dsp:sp modelId="{4C1BBBB8-C0E1-480A-AA20-A50B4E181F2C}">
      <dsp:nvSpPr>
        <dsp:cNvPr id="0" name=""/>
        <dsp:cNvSpPr/>
      </dsp:nvSpPr>
      <dsp:spPr>
        <a:xfrm>
          <a:off x="6204346" y="610046"/>
          <a:ext cx="1107281" cy="91350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rgbClr val="E72D2F"/>
            </a:gs>
            <a:gs pos="0">
              <a:srgbClr val="E72D2F"/>
            </a:gs>
            <a:gs pos="100000">
              <a:srgbClr val="E72D2F">
                <a:lumMod val="68000"/>
              </a:srgbClr>
            </a:gs>
          </a:gsLst>
          <a:lin ang="2700000" scaled="1"/>
          <a:tileRect/>
        </a:gradFill>
        <a:ln>
          <a:noFill/>
        </a:ln>
        <a:effectLst/>
        <a:scene3d>
          <a:camera prst="orthographicFront"/>
          <a:lightRig rig="chilly" dir="t"/>
        </a:scene3d>
        <a:sp3d prstMaterial="metal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Rinse &amp; Repeat</a:t>
          </a:r>
        </a:p>
      </dsp:txBody>
      <dsp:txXfrm>
        <a:off x="6231102" y="636802"/>
        <a:ext cx="1053769" cy="859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762000" y="152400"/>
            <a:ext cx="2665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0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HelveticaNeueLT Pro 77 BdCn" charset="0"/>
                <a:ea typeface="ＭＳ Ｐゴシック" charset="0"/>
                <a:cs typeface="Lucida Sans Unicod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505200" y="152400"/>
            <a:ext cx="24368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buSzPct val="100000"/>
              <a:tabLst>
                <a:tab pos="723900" algn="l"/>
                <a:tab pos="1447800" algn="l"/>
                <a:tab pos="2171700" algn="l"/>
              </a:tabLst>
              <a:defRPr sz="1000">
                <a:solidFill>
                  <a:srgbClr val="000000"/>
                </a:solidFill>
                <a:latin typeface="HelveticaNeueLT Pro 77 BdCn"/>
              </a:defRPr>
            </a:lvl1pPr>
          </a:lstStyle>
          <a:p>
            <a:endParaRPr lang="en-US" altLang="es-CO"/>
          </a:p>
          <a:p>
            <a:fld id="{130C67C5-5688-45F5-82ED-B43CD84E3266}" type="slidenum">
              <a:rPr lang="en-US" altLang="es-CO"/>
              <a:pPr/>
              <a:t>‹Nº›</a:t>
            </a:fld>
            <a:endParaRPr lang="en-US" altLang="es-CO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52FB518A-FA9C-4C23-8629-7781DE91D35D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2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3A8965F5-4ABA-4ED1-ABD0-EA260E3FA904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24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All connections to computers- mice, printers </a:t>
            </a:r>
            <a:r>
              <a:rPr lang="en-US" dirty="0" err="1">
                <a:cs typeface="+mn-cs"/>
              </a:rPr>
              <a:t>etc</a:t>
            </a:r>
            <a:r>
              <a:rPr lang="en-US" dirty="0">
                <a:cs typeface="+mn-cs"/>
              </a:rPr>
              <a:t> use a serial port. </a:t>
            </a:r>
            <a:r>
              <a:rPr lang="en-US" dirty="0" err="1">
                <a:cs typeface="+mn-cs"/>
              </a:rPr>
              <a:t>Gotta</a:t>
            </a:r>
            <a:r>
              <a:rPr lang="en-US" dirty="0">
                <a:cs typeface="+mn-cs"/>
              </a:rPr>
              <a:t> pick the right one.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7653AF3F-7D9F-475C-AAC3-7CC72D5C0CAC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25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>
                <a:cs typeface="+mn-cs"/>
              </a:rPr>
              <a:t>All connections to computers- mice, printers </a:t>
            </a:r>
            <a:r>
              <a:rPr lang="en-US" dirty="0" err="1">
                <a:cs typeface="+mn-cs"/>
              </a:rPr>
              <a:t>etc</a:t>
            </a:r>
            <a:r>
              <a:rPr lang="en-US" dirty="0">
                <a:cs typeface="+mn-cs"/>
              </a:rPr>
              <a:t> use a serial port. </a:t>
            </a:r>
            <a:r>
              <a:rPr lang="en-US" dirty="0" err="1">
                <a:cs typeface="+mn-cs"/>
              </a:rPr>
              <a:t>Gotta</a:t>
            </a:r>
            <a:r>
              <a:rPr lang="en-US" dirty="0">
                <a:cs typeface="+mn-cs"/>
              </a:rPr>
              <a:t> pick the right one.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Review the two main parts of the sketch – void setup() and void loop()</a:t>
            </a:r>
          </a:p>
          <a:p>
            <a:pPr>
              <a:defRPr/>
            </a:pPr>
            <a:r>
              <a:rPr lang="en-US" dirty="0"/>
              <a:t>Provide rationale for good commenting.</a:t>
            </a:r>
          </a:p>
          <a:p>
            <a:pPr>
              <a:defRPr/>
            </a:pPr>
            <a:r>
              <a:rPr lang="en-US" dirty="0"/>
              <a:t>Emphasize the need for good / clean coding practices like indenting.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D57AFADA-28AE-4203-B53F-6E0F091A5166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29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Three commands to rule the world… or at least do 80% of cool </a:t>
            </a:r>
            <a:r>
              <a:rPr lang="en-US" dirty="0" err="1"/>
              <a:t>Arduino</a:t>
            </a:r>
            <a:r>
              <a:rPr lang="en-US" dirty="0"/>
              <a:t> projects.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0F749E97-0BCF-4471-99B7-EEFCF429740B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30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4188ED91-CB38-406E-BD61-DE58A55C9613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32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9A0AB55B-66CB-4327-B79D-45E55DD65490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50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1328196E-0FB5-4FC7-9F7E-66043A14638F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54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Put together circuit # 7 and leave in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C4DEB60A-0FB9-4A15-9945-BA15995E788A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55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3A1A2C58-C285-4637-A08F-AD4DABA57756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64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cs typeface="+mn-cs"/>
              </a:rPr>
              <a:t>For this reason, we typically do not use Digital I/O 0 or 1 for anything in our designs.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4D5F6618-F68D-4E9F-8421-720BA2BC6F5D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68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D166F5D9-EE89-40FE-B1D4-3A35A6867AC5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4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EA789251-8C5E-414A-9EEA-FCD6D942B92E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69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F45727F6-6206-4A21-80EB-8BDB9C22C43F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71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C6396930-A5FF-4C0D-AB63-BA265CF348D5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72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385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04BBBD20-F0A9-4A6A-959A-FF24FCFACAB0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73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048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F54B7EC5-F95C-4C28-A522-B70BD7E781EB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5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Look up analog ref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D8DC782F-4210-4C5A-B80E-E08FC140F6D6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9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51D216BE-20F2-4F90-97F0-89C0856B9781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10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270087FC-3F26-4D6E-9530-ACEDB8B1B289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11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C121BED9-70B0-4A77-8AEE-23104317E5F2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18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87CD82F9-BD07-43F9-8308-D094597BF4EE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19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 sure to point out the what all of the buttons do.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>
              <a:buClrTx/>
              <a:buFontTx/>
              <a:buNone/>
            </a:pPr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  <a:p>
            <a:pPr eaLnBrk="1">
              <a:buClrTx/>
              <a:buFontTx/>
              <a:buNone/>
            </a:pPr>
            <a:fld id="{F9376E8C-2E10-431D-9186-6FB713388FB1}" type="slidenum">
              <a:rPr lang="en-US" altLang="es-CO" sz="1000">
                <a:solidFill>
                  <a:srgbClr val="000000"/>
                </a:solidFill>
                <a:latin typeface="HelveticaNeueLT Pro 77 BdCn"/>
              </a:rPr>
              <a:pPr eaLnBrk="1">
                <a:buClrTx/>
                <a:buFontTx/>
                <a:buNone/>
              </a:pPr>
              <a:t>22</a:t>
            </a:fld>
            <a:endParaRPr lang="en-US" altLang="es-CO" sz="100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261C2D-CA7E-4FBE-94A4-45BD2A26D801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114732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EB282-2DBA-44DA-A9DD-B488BDDF9202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172442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1513" cy="5484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4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D172E1-E30E-4820-B37F-AB76EC6ADBDD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460231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5D536-EF4C-451F-8B3C-BEE6505BE36E}" type="datetimeFigureOut">
              <a:rPr lang="en-US"/>
              <a:pPr>
                <a:defRPr/>
              </a:pPr>
              <a:t>2/28/2019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320440-E473-4E28-BED9-778E5403F957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89444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0813" cy="114141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0813" cy="4418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39A1F3-759E-4FB8-BEE2-886072C6A613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7066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17604-C877-43B6-AED4-CE0FA6C852DF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00637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08413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52600"/>
            <a:ext cx="3810000" cy="4341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0CB7C9-9AFC-4964-A126-7EC505C70B12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244662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31F16A-6E4C-40B7-BB11-B877ED38ECCC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41163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7B9F0-AB8C-4AAD-85D3-9E1B2DD40CC3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159472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C2C070-9391-4458-B360-07BCAB0C5153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30691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4593F-2FD8-48DF-84DE-456179A3565C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314733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8C748-E5D5-4185-9110-4828FCD62A93}" type="slidenum">
              <a:rPr lang="en-US" altLang="es-CO"/>
              <a:pPr/>
              <a:t>‹Nº›</a:t>
            </a:fld>
            <a:endParaRPr lang="en-US" altLang="es-CO"/>
          </a:p>
        </p:txBody>
      </p:sp>
    </p:spTree>
    <p:extLst>
      <p:ext uri="{BB962C8B-B14F-4D97-AF65-F5344CB8AC3E}">
        <p14:creationId xmlns:p14="http://schemas.microsoft.com/office/powerpoint/2010/main" val="422210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sa/3.0/us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0813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0813" cy="449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8001000" y="6370638"/>
            <a:ext cx="45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</a:defRPr>
            </a:lvl1pPr>
          </a:lstStyle>
          <a:p>
            <a:fld id="{CD2DD097-3C39-48B4-8A4B-91E748C9D85B}" type="slidenum">
              <a:rPr lang="en-US" altLang="es-CO"/>
              <a:pPr/>
              <a:t>‹Nº›</a:t>
            </a:fld>
            <a:endParaRPr lang="en-US" altLang="es-CO"/>
          </a:p>
        </p:txBody>
      </p:sp>
      <p:grpSp>
        <p:nvGrpSpPr>
          <p:cNvPr id="1030" name="Group 5"/>
          <p:cNvGrpSpPr>
            <a:grpSpLocks/>
          </p:cNvGrpSpPr>
          <p:nvPr userDrawn="1"/>
        </p:nvGrpSpPr>
        <p:grpSpPr bwMode="auto">
          <a:xfrm>
            <a:off x="1885950" y="6297613"/>
            <a:ext cx="5476875" cy="488950"/>
            <a:chOff x="1885950" y="6164473"/>
            <a:chExt cx="5476875" cy="488738"/>
          </a:xfrm>
        </p:grpSpPr>
        <p:sp>
          <p:nvSpPr>
            <p:cNvPr id="1031" name="Rectangle 1"/>
            <p:cNvSpPr>
              <a:spLocks noChangeArrowheads="1"/>
            </p:cNvSpPr>
            <p:nvPr userDrawn="1"/>
          </p:nvSpPr>
          <p:spPr bwMode="auto">
            <a:xfrm>
              <a:off x="1885950" y="6237713"/>
              <a:ext cx="5476875" cy="415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14"/>
                </a:rPr>
                <a:t> </a:t>
              </a:r>
              <a:r>
                <a:rPr lang="en-US" altLang="es-CO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</a:t>
              </a: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                        </a:t>
              </a:r>
              <a:br>
                <a:rPr lang="en-US" altLang="es-CO" sz="700" u="sng">
                  <a:solidFill>
                    <a:schemeClr val="tx1"/>
                  </a:solidFill>
                  <a:cs typeface="Arial" panose="020B0604020202020204" pitchFamily="34" charset="0"/>
                </a:rPr>
              </a:br>
              <a:r>
                <a:rPr lang="en-US" altLang="es-CO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This work is licensed under a </a:t>
              </a: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14"/>
                </a:rPr>
                <a:t>Creative Commons Attribution-ShareAlike 3.0 United States License</a:t>
              </a:r>
              <a:r>
                <a:rPr lang="en-US" altLang="es-CO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.</a:t>
              </a:r>
              <a:r>
                <a:rPr lang="en-US" altLang="es-CO" sz="700" u="sng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es-CO" sz="900" u="sng">
                <a:solidFill>
                  <a:srgbClr val="4374B7"/>
                </a:solidFill>
                <a:latin typeface="Helvetica Neue"/>
                <a:cs typeface="Arial" panose="020B0604020202020204" pitchFamily="34" charset="0"/>
              </a:endParaRPr>
            </a:p>
          </p:txBody>
        </p:sp>
        <p:pic>
          <p:nvPicPr>
            <p:cNvPr id="1032" name="Picture 2" descr="Creative Commons License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287" y="6164473"/>
              <a:ext cx="838200" cy="295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2pPr>
      <a:lvl3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3pPr>
      <a:lvl4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4pPr>
      <a:lvl5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5pPr>
      <a:lvl6pPr marL="25146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6pPr>
      <a:lvl7pPr marL="29718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7pPr>
      <a:lvl8pPr marL="34290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8pPr>
      <a:lvl9pPr marL="3886200" indent="-228600" algn="ctr" defTabSz="457200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HelveticaNeueLT Pro 77 BdCn" charset="0"/>
          <a:ea typeface="Osaka" charset="0"/>
          <a:cs typeface="Osaka" charset="0"/>
        </a:defRPr>
      </a:lvl9pPr>
    </p:titleStyle>
    <p:bodyStyle>
      <a:lvl1pPr marL="342900" indent="-342900" algn="l" defTabSz="457200" rtl="0" fontAlgn="base">
        <a:spcBef>
          <a:spcPts val="7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6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HelveticaNeueLT Pro 57 Cn" charset="0"/>
          <a:ea typeface="+mn-ea"/>
          <a:cs typeface="+mn-cs"/>
        </a:defRPr>
      </a:lvl2pPr>
      <a:lvl3pPr marL="11430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3pPr>
      <a:lvl4pPr marL="1600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4pPr>
      <a:lvl5pPr marL="20574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HelveticaNeueLT Pro 57 Cn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CO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CO"/>
              <a:t>Click to edit Master text styles</a:t>
            </a:r>
          </a:p>
          <a:p>
            <a:pPr lvl="1"/>
            <a:r>
              <a:rPr lang="en-US" altLang="es-CO"/>
              <a:t>Second level</a:t>
            </a:r>
          </a:p>
          <a:p>
            <a:pPr lvl="2"/>
            <a:r>
              <a:rPr lang="en-US" altLang="es-CO"/>
              <a:t>Third level</a:t>
            </a:r>
          </a:p>
          <a:p>
            <a:pPr lvl="3"/>
            <a:r>
              <a:rPr lang="en-US" altLang="es-CO"/>
              <a:t>Fourth level</a:t>
            </a:r>
          </a:p>
          <a:p>
            <a:pPr lvl="4"/>
            <a:r>
              <a:rPr lang="en-US" altLang="es-CO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A4B4876-CDA5-4947-9CDB-DA16CA340DE2}" type="datetimeFigureOut">
              <a:rPr lang="en-US"/>
              <a:pPr>
                <a:defRPr/>
              </a:pPr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B1419CDB-A6BB-4C4E-A1D5-4D1E4378C603}" type="slidenum">
              <a:rPr lang="en-US" altLang="es-CO"/>
              <a:pPr/>
              <a:t>‹Nº›</a:t>
            </a:fld>
            <a:endParaRPr lang="en-US" alt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hyperlink" Target="http://creativecommons.org/licenses/by-sa/3.0/us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alstad.com/circuit/#%24+4+5.0E-6+10.20027730826997+50+5.0+43%0Ar+288+160+288+256+0+10000.0%0AR+288+160+288+128+0+0+40.0+5.0+0.0+0.0+0.5%0Aw+288+256+336+256+0%0As+288+256+288+336+0+1+true%0Ag+288+336+288+368+0%0AM+336+256+384+256+0+2.5%0A" TargetMode="External"/><Relationship Id="rId2" Type="http://schemas.openxmlformats.org/officeDocument/2006/relationships/hyperlink" Target="http://falstad.com/circuit/#%24+4+5.0E-6+10.20027730826997+50+5.0+43%0Ar+240+224+240+320+0+10000.0%0Ag+240+320+240+368+0%0As+240+224+240+128+0+1+true%0AR+240+128+240+80+0+0+40.0+5.0+0.0+0.0+0.5%0Aw+240+224+304+224+0%0AM+304+224+352+224+0+2.5%0Ax+301+257+412+261+0+16+to+Digital+Input+3%0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hardwarejunkies.com/tutorial-03-digitalread-and-serial-port-communication/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falstad.com/circuit/#%24+4+5.0E-6+10.20027730826997+50+5.0+43%0Ar+400+224+400+320+0+2000.0%0Ag+400+320+400+368+0%0AR+400+128+400+80+0+0+40.0+5.0+0.0+0.0+0.5%0Aw+400+224+464+224+0%0Ar+400+128+400+224+0+8000.0%0A174+160+176+160+272+0+10000.0+0.797+Resistance%0Aw+176+224+224+224+0%0AO+464+224+528+224+1%0AR+160+176+160+80+0+0+40.0+5.0+0.0+0.0+0.5%0Ag+160+272+160+368+0%0AO+224+224+288+224+1%0A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err="1"/>
              <a:t>Introduction</a:t>
            </a:r>
            <a:endParaRPr lang="es-CO" dirty="0"/>
          </a:p>
          <a:p>
            <a:pPr algn="just"/>
            <a:r>
              <a:rPr lang="en-US" dirty="0"/>
              <a:t>	Arduino is an open-source electronic prototyping platform based on a simple i/o board and a development environment for writing software for the board.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7893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/>
              <a:t>Arduino Shields</a:t>
            </a:r>
            <a:endParaRPr lang="en-US" dirty="0"/>
          </a:p>
        </p:txBody>
      </p:sp>
      <p:pic>
        <p:nvPicPr>
          <p:cNvPr id="14339" name="Picture 2" descr="09736-01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30480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 descr="09802-01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04800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9"/>
          <p:cNvSpPr>
            <a:spLocks noChangeArrowheads="1"/>
          </p:cNvSpPr>
          <p:nvPr/>
        </p:nvSpPr>
        <p:spPr bwMode="auto">
          <a:xfrm>
            <a:off x="1084263" y="2309813"/>
            <a:ext cx="1450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Micro SD</a:t>
            </a:r>
            <a:endParaRPr lang="en-US" altLang="es-CO"/>
          </a:p>
        </p:txBody>
      </p:sp>
      <p:sp>
        <p:nvSpPr>
          <p:cNvPr id="14342" name="Rectangle 10"/>
          <p:cNvSpPr>
            <a:spLocks noChangeArrowheads="1"/>
          </p:cNvSpPr>
          <p:nvPr/>
        </p:nvSpPr>
        <p:spPr bwMode="auto">
          <a:xfrm>
            <a:off x="3708400" y="2286000"/>
            <a:ext cx="1862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MP3 Trigger</a:t>
            </a:r>
            <a:endParaRPr lang="en-US" altLang="es-CO"/>
          </a:p>
        </p:txBody>
      </p:sp>
      <p:sp>
        <p:nvSpPr>
          <p:cNvPr id="14343" name="Rectangle 11"/>
          <p:cNvSpPr>
            <a:spLocks noChangeArrowheads="1"/>
          </p:cNvSpPr>
          <p:nvPr/>
        </p:nvSpPr>
        <p:spPr bwMode="auto">
          <a:xfrm>
            <a:off x="7180263" y="2286000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LCD</a:t>
            </a:r>
          </a:p>
        </p:txBody>
      </p:sp>
      <p:pic>
        <p:nvPicPr>
          <p:cNvPr id="14344" name="Picture 2" descr="https://dlnmh9ip6v2uc.cloudfront.net/images/products/1/1/8/5/1/11851-01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31242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SIK Components</a:t>
            </a:r>
            <a:br>
              <a:rPr lang="en-US" dirty="0"/>
            </a:br>
            <a:r>
              <a:rPr lang="en-US" dirty="0"/>
              <a:t>(</a:t>
            </a:r>
            <a:r>
              <a:rPr lang="en-US" sz="2400" b="1" dirty="0" err="1"/>
              <a:t>S</a:t>
            </a:r>
            <a:r>
              <a:rPr lang="en-US" sz="2400" dirty="0" err="1"/>
              <a:t>parkFun</a:t>
            </a:r>
            <a:r>
              <a:rPr lang="en-US" sz="2400" dirty="0"/>
              <a:t> </a:t>
            </a:r>
            <a:r>
              <a:rPr lang="en-US" sz="2400" b="1" dirty="0"/>
              <a:t>I</a:t>
            </a:r>
            <a:r>
              <a:rPr lang="en-US" sz="2400" dirty="0"/>
              <a:t>nventor </a:t>
            </a:r>
            <a:r>
              <a:rPr lang="en-US" sz="2400" b="1" dirty="0"/>
              <a:t>K</a:t>
            </a:r>
            <a:r>
              <a:rPr lang="en-US" sz="2400" dirty="0"/>
              <a:t>it</a:t>
            </a:r>
            <a:r>
              <a:rPr lang="en-US" dirty="0"/>
              <a:t>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495655"/>
              </p:ext>
            </p:extLst>
          </p:nvPr>
        </p:nvGraphicFramePr>
        <p:xfrm>
          <a:off x="457200" y="1725561"/>
          <a:ext cx="8458200" cy="4530828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Push Button</a:t>
                      </a:r>
                    </a:p>
                  </a:txBody>
                  <a:tcPr marL="78010" marR="78010" marT="63490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- Closes or opens circuit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Polarized, needs resistor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93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 potentiometer</a:t>
                      </a:r>
                    </a:p>
                  </a:txBody>
                  <a:tcPr marL="78010" marR="78010" marT="63490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Also called a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.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36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Photoresistor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6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31204" marR="31204" marT="44958" marB="3119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Light Dependent Resistor (LDR)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Resistance varies with light.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42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Relay</a:t>
                      </a:r>
                    </a:p>
                  </a:txBody>
                  <a:tcPr marL="78010" marR="78010" marT="63490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Digital Output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Switch driven by a small signal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Used to control larger voltages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36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Sensor</a:t>
                      </a:r>
                    </a:p>
                  </a:txBody>
                  <a:tcPr marL="78010" marR="78010" marT="57376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Temp Dependent Resistor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Flex Sensor</a:t>
                      </a:r>
                    </a:p>
                  </a:txBody>
                  <a:tcPr marL="78010" marR="78010" marT="57376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43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Soft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Trimpot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7376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Analog Input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Variable resistor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Careful of shorts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4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RGB LED</a:t>
                      </a:r>
                    </a:p>
                  </a:txBody>
                  <a:tcPr marL="78010" marR="78010" marT="63490" marB="40558" horzOverflow="overflow">
                    <a:lnL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Dig &amp; Analog Output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16,777,216 different colors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Ooh... So pretty.</a:t>
                      </a:r>
                    </a:p>
                  </a:txBody>
                  <a:tcPr marL="78010" marR="78010" marT="54319" marB="40558" horzOverflow="overflow">
                    <a:lnL>
                      <a:noFill/>
                    </a:lnL>
                    <a:lnR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6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709738"/>
            <a:ext cx="700088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5600" y="2162175"/>
            <a:ext cx="730250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7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2825" y="3017838"/>
            <a:ext cx="145097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7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70175" y="3400425"/>
            <a:ext cx="6064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7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7400" y="4611688"/>
            <a:ext cx="1584325" cy="21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7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5097463"/>
            <a:ext cx="1543050" cy="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7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0" y="5710238"/>
            <a:ext cx="12001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7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209800" y="3990975"/>
            <a:ext cx="13160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93061"/>
              </p:ext>
            </p:extLst>
          </p:nvPr>
        </p:nvGraphicFramePr>
        <p:xfrm>
          <a:off x="457200" y="1372251"/>
          <a:ext cx="8458200" cy="359076"/>
        </p:xfrm>
        <a:graphic>
          <a:graphicData uri="http://schemas.openxmlformats.org/drawingml/2006/table">
            <a:tbl>
              <a:tblPr/>
              <a:tblGrid>
                <a:gridCol w="1776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2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Name</a:t>
                      </a:r>
                    </a:p>
                  </a:txBody>
                  <a:tcPr marL="78010" marR="78010" marT="63420" marB="40513" horzOverflow="overflow">
                    <a:lnL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Image</a:t>
                      </a:r>
                    </a:p>
                  </a:txBody>
                  <a:tcPr marL="78010" marR="78010" marT="54259" marB="40513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Type</a:t>
                      </a:r>
                    </a:p>
                  </a:txBody>
                  <a:tcPr marL="78010" marR="78010" marT="54259" marB="40513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Function</a:t>
                      </a:r>
                    </a:p>
                  </a:txBody>
                  <a:tcPr marL="78010" marR="78010" marT="54259" marB="40513" horzOverflow="overflow">
                    <a:lnL>
                      <a:noFill/>
                    </a:lnL>
                    <a:lnR>
                      <a:noFill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Notes</a:t>
                      </a:r>
                    </a:p>
                  </a:txBody>
                  <a:tcPr marL="78010" marR="78010" marT="54259" marB="40513" horzOverflow="overflow">
                    <a:lnL>
                      <a:noFill/>
                    </a:lnL>
                    <a:lnR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6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196975"/>
            <a:ext cx="6446838" cy="488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231900"/>
            <a:ext cx="6451600" cy="491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SIK Components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88" y="369888"/>
            <a:ext cx="3170237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369888"/>
            <a:ext cx="3187700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528638"/>
            <a:ext cx="3876675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690688"/>
            <a:ext cx="38671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the Breadboard to built a simple circuit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41513"/>
            <a:ext cx="3810000" cy="4341812"/>
          </a:xfrm>
        </p:spPr>
        <p:txBody>
          <a:bodyPr/>
          <a:lstStyle/>
          <a:p>
            <a:pPr marL="0" indent="0"/>
            <a:r>
              <a:rPr lang="en-US" altLang="es-CO"/>
              <a:t>Use the breadboard to wire up a single LED with a 330 Ohm Resistor (Orange-Orange-Brown).</a:t>
            </a:r>
          </a:p>
          <a:p>
            <a:pPr marL="0" indent="0"/>
            <a:endParaRPr lang="en-US" altLang="es-CO"/>
          </a:p>
        </p:txBody>
      </p:sp>
      <p:pic>
        <p:nvPicPr>
          <p:cNvPr id="3379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855788"/>
            <a:ext cx="3808413" cy="41354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4767263" y="4513263"/>
            <a:ext cx="3998912" cy="1568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indent="1588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s-CO" u="sng">
                <a:solidFill>
                  <a:schemeClr val="tx1"/>
                </a:solidFill>
              </a:rPr>
              <a:t>Note</a:t>
            </a:r>
            <a:r>
              <a:rPr lang="en-US" altLang="es-CO">
                <a:solidFill>
                  <a:schemeClr val="tx1"/>
                </a:solidFill>
              </a:rPr>
              <a:t>: the longer leg on the LED is the positive leg and the shorter leg is the negative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Fritzing</a:t>
            </a:r>
            <a:r>
              <a:rPr lang="en-US" dirty="0"/>
              <a:t> View of Breadboard Circuit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56250" y="1752600"/>
            <a:ext cx="3090863" cy="4341813"/>
          </a:xfrm>
        </p:spPr>
        <p:txBody>
          <a:bodyPr/>
          <a:lstStyle/>
          <a:p>
            <a:pPr marL="0" indent="0"/>
            <a:r>
              <a:rPr lang="en-US" altLang="es-CO"/>
              <a:t>What happens when you break the circuit?</a:t>
            </a:r>
          </a:p>
          <a:p>
            <a:pPr marL="0" indent="0"/>
            <a:r>
              <a:rPr lang="en-US" altLang="es-CO"/>
              <a:t>What if you wanted to add more than one LED?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85938"/>
            <a:ext cx="4965700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TfoTZCcHJ00vQE7jM8OKWxxJkHFoY1p5Ir69BRdCbeOFJGD7J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037111"/>
            <a:ext cx="6132292" cy="36793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Concepts: INPUT vs. OUTPUT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Times New Roman" charset="0"/>
              <a:buNone/>
              <a:defRPr/>
            </a:pPr>
            <a:r>
              <a:rPr lang="en-US" sz="1800" dirty="0"/>
              <a:t>Referenced from the perspective of the </a:t>
            </a:r>
            <a:r>
              <a:rPr lang="en-US" sz="1800" u="sng" dirty="0"/>
              <a:t>microcontroller</a:t>
            </a:r>
            <a:r>
              <a:rPr lang="en-US" sz="1800" dirty="0"/>
              <a:t> (electrical board).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2209800"/>
            <a:ext cx="3886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is a signal / information going into the board.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0" y="2209800"/>
            <a:ext cx="396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Output</a:t>
            </a:r>
            <a:r>
              <a:rPr lang="en-US" sz="2000" dirty="0"/>
              <a:t> is any signal exiting the board.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2000" dirty="0"/>
          </a:p>
        </p:txBody>
      </p:sp>
      <p:sp>
        <p:nvSpPr>
          <p:cNvPr id="36871" name="Rectangle 2"/>
          <p:cNvSpPr>
            <a:spLocks noChangeArrowheads="1"/>
          </p:cNvSpPr>
          <p:nvPr/>
        </p:nvSpPr>
        <p:spPr bwMode="auto">
          <a:xfrm>
            <a:off x="649288" y="4876800"/>
            <a:ext cx="788511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Almost all systems that use physical computing will have some form of output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What are some examples of Outputs?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Concepts: INPUT vs. OUTPUT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Times New Roman" charset="0"/>
              <a:buNone/>
              <a:defRPr/>
            </a:pPr>
            <a:r>
              <a:rPr lang="en-US" sz="1800" dirty="0"/>
              <a:t>Referenced from the perspective of the </a:t>
            </a:r>
            <a:r>
              <a:rPr lang="en-US" sz="1800" u="sng" dirty="0"/>
              <a:t>microcontroller</a:t>
            </a:r>
            <a:r>
              <a:rPr lang="en-US" sz="1800" dirty="0"/>
              <a:t> (electrical board).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85800" y="2209800"/>
            <a:ext cx="3886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Inputs</a:t>
            </a:r>
            <a:r>
              <a:rPr lang="en-US" sz="2000" dirty="0"/>
              <a:t> is a signal / information going into the board.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0" y="2209800"/>
            <a:ext cx="39624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400" b="1" dirty="0"/>
              <a:t>Output</a:t>
            </a:r>
            <a:r>
              <a:rPr lang="en-US" sz="2000" dirty="0"/>
              <a:t> is any signal exiting the board.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2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85800" y="3771900"/>
            <a:ext cx="3886200" cy="13716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Times New Roman" charset="0"/>
              <a:buNone/>
              <a:defRPr/>
            </a:pPr>
            <a:r>
              <a:rPr lang="en-US" sz="2000" u="sng" dirty="0"/>
              <a:t>Examples</a:t>
            </a:r>
            <a:r>
              <a:rPr lang="en-US" sz="2000" dirty="0"/>
              <a:t>: Buttons Switches, Light Sensors, Flex Sensors, Humidity Sensors, Temperature Sensors…</a:t>
            </a:r>
            <a:endParaRPr lang="en-US" sz="1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0" y="3771900"/>
            <a:ext cx="3962400" cy="13716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0" fontAlgn="base" hangingPunct="0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 marL="0" indent="0" eaLnBrk="1" hangingPunct="1">
              <a:defRPr/>
            </a:pPr>
            <a:r>
              <a:rPr lang="en-US" sz="2000" u="sng" dirty="0"/>
              <a:t>Examples</a:t>
            </a:r>
            <a:r>
              <a:rPr lang="en-US" sz="2000" dirty="0"/>
              <a:t>: LEDs, DC motor, servo motor, a </a:t>
            </a:r>
            <a:r>
              <a:rPr lang="en-US" sz="2000" dirty="0" err="1"/>
              <a:t>piezo</a:t>
            </a:r>
            <a:r>
              <a:rPr lang="en-US" sz="2000" dirty="0"/>
              <a:t> buzzer, relay, an RGB LED</a:t>
            </a:r>
          </a:p>
          <a:p>
            <a:pPr marL="0" indent="0" eaLnBrk="1" hangingPunct="1">
              <a:buFont typeface="Times New Roman" charset="0"/>
              <a:buNone/>
              <a:defRPr/>
            </a:pP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Arduino</a:t>
            </a:r>
            <a:r>
              <a:rPr lang="en-US" dirty="0"/>
              <a:t> Board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0813" cy="2133600"/>
          </a:xfrm>
        </p:spPr>
        <p:txBody>
          <a:bodyPr/>
          <a:lstStyle/>
          <a:p>
            <a:pPr algn="ctr">
              <a:defRPr/>
            </a:pPr>
            <a:r>
              <a:rPr lang="en-US" altLang="en-US" sz="2000" dirty="0"/>
              <a:t>“</a:t>
            </a:r>
            <a:r>
              <a:rPr lang="en-US" sz="2000" dirty="0"/>
              <a:t>Strong Friend</a:t>
            </a:r>
            <a:r>
              <a:rPr lang="en-US" altLang="en-US" sz="2000" dirty="0"/>
              <a:t>”</a:t>
            </a:r>
            <a:r>
              <a:rPr lang="en-US" sz="2000" dirty="0"/>
              <a:t> Created in </a:t>
            </a:r>
            <a:r>
              <a:rPr lang="en-US" sz="2000" dirty="0" err="1"/>
              <a:t>Ivrea</a:t>
            </a:r>
            <a:r>
              <a:rPr lang="en-US" sz="2000" dirty="0"/>
              <a:t>, Italy </a:t>
            </a:r>
          </a:p>
          <a:p>
            <a:pPr algn="ctr">
              <a:defRPr/>
            </a:pPr>
            <a:r>
              <a:rPr lang="en-US" sz="2000" dirty="0"/>
              <a:t>in 2005 by Massimo </a:t>
            </a:r>
            <a:r>
              <a:rPr lang="en-US" sz="2000" dirty="0" err="1"/>
              <a:t>Banzi</a:t>
            </a:r>
            <a:r>
              <a:rPr lang="en-US" sz="2000" dirty="0"/>
              <a:t> &amp; David </a:t>
            </a:r>
            <a:r>
              <a:rPr lang="en-US" sz="2000" dirty="0" err="1"/>
              <a:t>Cuartielles</a:t>
            </a:r>
            <a:endParaRPr lang="en-US" sz="200" dirty="0"/>
          </a:p>
          <a:p>
            <a:pPr algn="ctr">
              <a:defRPr/>
            </a:pPr>
            <a:r>
              <a:rPr lang="en-US" sz="2000" dirty="0"/>
              <a:t>Open Source Hardware</a:t>
            </a:r>
            <a:endParaRPr lang="en-US" sz="200" dirty="0"/>
          </a:p>
          <a:p>
            <a:pPr algn="ctr">
              <a:defRPr/>
            </a:pPr>
            <a:r>
              <a:rPr lang="en-US" sz="2000" dirty="0"/>
              <a:t>	Processor</a:t>
            </a:r>
            <a:endParaRPr lang="en-US" sz="200" dirty="0"/>
          </a:p>
          <a:p>
            <a:pPr algn="ctr">
              <a:defRPr/>
            </a:pPr>
            <a:r>
              <a:rPr lang="en-US" sz="2000" dirty="0"/>
              <a:t>Coding is accessible &amp; transferrable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(C++, Processing, java)</a:t>
            </a:r>
          </a:p>
          <a:p>
            <a:pPr algn="ctr">
              <a:defRPr/>
            </a:pPr>
            <a:endParaRPr lang="en-US" sz="2000" b="1" dirty="0"/>
          </a:p>
          <a:p>
            <a:pPr algn="ctr">
              <a:defRPr/>
            </a:pPr>
            <a:endParaRPr lang="en-US" sz="2400" b="1" dirty="0"/>
          </a:p>
        </p:txBody>
      </p:sp>
      <p:pic>
        <p:nvPicPr>
          <p:cNvPr id="61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3429000"/>
            <a:ext cx="36576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2" descr="https://dlnmh9ip6v2uc.cloudfront.net/images/products/1/1/5/7/5/11575-0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311525"/>
            <a:ext cx="24098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https://dlnmh9ip6v2uc.cloudfront.net/images/products/1/1/2/2/4/11224-01c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084638"/>
            <a:ext cx="2714625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AutoShape 2" descr="data:image/jpeg;base64,/9j/4AAQSkZJRgABAQAAAQABAAD/2wCEAAkGBwgHBgkIBwgKCgkLDRYPDQwMDRsUFRAWIB0iIiAdHx8kKDQsJCYxJx8fLT0tMTU3Ojo6Iys/RD84QzQ5OjcBCgoKDQwNGg8PGjclHyU3Nzc3Nzc3Nzc3Nzc3Nzc3Nzc3Nzc3Nzc3Nzc3Nzc3Nzc3Nzc3Nzc3Nzc3Nzc3Nzc3N//AABEIAG0AlwMBEQACEQEDEQH/xAAcAAEAAgMBAQEAAAAAAAAAAAAABgcDBAUCCAH/xABIEAAABAMBCQsJBgUFAAAAAAAAAQIDBAURBgcSFyE2UVWT0RMVFjFBcXSBsrPSFCIyNVZhc6HTQlJykbHBI1NikpQ0RFSCov/EABoBAQACAwEAAAAAAAAAAAAAAAAEBQECAwb/xAA0EQABAwECDQQCAgIDAAAAAAAAAQIDBBNSBRESFSExMzRRU3Hh8BRBkaGBsTLRYcEiI0L/2gAMAwEAAhEDEQA/ALxAAAAAAAAAAAAAAAAAAAAAAAAAAAAAAAAAAAAAAAAAAAAAAAAAAAAAAAAAAAAAAAAAAAAc20M4Ykcqej4gr5KColBHQ1qPiSQ6wxOmejGnKaVImK9SEYWGdEOa8vCLHNTr/wBdyBnRt0YWGdEOa8vCGanX/ruM6NujCwzohzXl4QzU6/8AXcZ0bdGFhnRDmvLwhmp1/wCu4zo26MLDOiHNeXhDNTr/ANdxnRt0YWGdEOa8vCGanX/ruM6NujCwzohzXl4QzU6/9dxnRt0YWGdEOa8vCGanX/ruM6NujCwzohzXl4QzU6/9dxnRt0YWGdEOa8vCGanX/ruM6NujCwzohzXl4QzU6/8AXcZ0bdGFhnRDmvLwhmp1/wCu4zo26MLDOiHNeXhDNTr/ANdxnRt0YWGdEOf5BeEM1Ov/AF3GdG3SaWZnKZ/J2pilg2ScUorw1X1KGZcdPcK+ohsZFZjxk6CVJmI9EOqOJ2AAHxAClrpVoim038ih11hIMzSVDxLc+0fVxF15x6DB9NZx5a61KKvntH5CakIcLArgAFSzgZFSzgBUs4AVLOAFSzgBUs4AVLOAFSzgBUs4AVLOAFSzgBUs4GC7rl+RsL8R3tmPO4R3hT0OD93Qlggk0ADg2vtGzZuXJiXGt2dcXeNM397fZzrQ8RF7swkU1Os78lNBHqahIGZS6SBldFgCLJSE1qfpizza/mr8dyuzk3l/fY2LpHkz9lZNHw8GzDKiXEuGltJVIlNmdKkRVGmD8pJ3sVceL+zevVHQNciaytleifMLgqE1lvWttBAWZioaGKQQkTurBOX1UopjpT0DzChpad9Q1XZapi84l7U1LadUTIx4zh4RYD2VhNan6Yk5tfzF+O5Hzk3l/fYYRYD2VhNan6YZtfzF+O4zk2599hhFgPZWE1qfphm1/M+u4zk3l/fY9M3RJWbpE/ZeHS3ymhaFGXUaC/UYXB0mLRJ58hMJMx6WE1aiZJFSB6cQEDCvMtsrcvTZSk6pIzNJ4sR4hXK2VsqRuVULBHxujtGoQjCLAeysLrU/TFlm1/MX47lfnJvL++wwiwHsrC61P0wza/mL8dxnJvL++x7YugwDz7bXBaELdFkmu6pxVOn8sYdg97UVbRfPyZbhFrnI3I1/57HYtfaWX2amqIHg/CRN8wl2/qlFKqUVKXh/d+Yj0tK+oZl5app89zvU1TadyNyMfnQ0JNbaAms2hIDgzCNeUOki/v0qva8tLwh1loXxsV9oujzic4q5sr0Zka/OBYG9Uvp/oIXUp2CrtH8V+SyyG8DZZZaYbJthtDaC4koSREXUQ1VVXSplERNRkGDJ+HxACibeT7f6ercaXfQkP/DYzGXKrrP5EQ9JRQWMWnWus87WT2smjUhHBMIZYtu8gLN8zXdCoot6k/P7Ler3Rn4/RXKvRPmFuVKaye3XfW8v6IXaMVeC9m7qWeE/5N6EdsW229aqWNuoStCnqKSoqkeI+QTKtVSByoRKREWZuMz2/abYtfMG2W0NtpUiiEJIiLzE8hDShVVp2qvmk2rURKhyJ5oOjcugYWYTuKh46HaiGjhFeY4klF6SfmOOEXuZEitXEuP+zrg5jXvVHJj0EUjmksR0Sy3W9bdUhNeOhGZEJ7FVWoqkKREa9UQn1z1RnYy0qTM70m1mRV5TaOv6EKuu3iPz3LSh3d/nsV2hKlqJKSM1GdCIixmYtlKnWbu8010ZHf469g520V5Pk6WEt1fgzwMomaY2HUqWxpJJ1JmZw66EVS9w0kmjyF/5J8m8cMiPRVavwSK69lUz0JHbcEXBewXr/RKwntU6HCsZlXKukpEmr2D+hGo9u0+gCHlz0oAAAQ26ZPzlMlOEYXSKjaoTTjSj7R/OnX7hPoKe1kyl1IQa6ezjxJrUpcehKAAYLFt3kBZvma7oVFFvUn5/Zb1e6M/H6K5V6J8wtypTWT26763l/RC7RirwXs3dSzwn/JvQ4Fh8rpV8f9jEus3dxFo9u0z3Rcs5l+JHdpGlBu7fPdTNdvDvPY61yDKOJ6IrtJHDCmxTr/ZIwZtF6EPmvrWN6Q52jFhH/BOiEGbaO6qTq55kdaf4S+6UKyu3iPz3LKh3d/nsV8w6th5t5s6LbUS0n7yOpC1c1HIqKVTXK1UVCUYRLS/8xrUI2CFm6n4fZNzjOZoS6BaN2KYbXFtGlbiUn/ARxGfMNX4Op0aq4jaOvmc9EUzXXsqWOgo7bgxgvYL1/wBIZwntU6HCsZlXKukpEmr2D+hGo9u0+gCHlz0oAHh51DDSnXVEltBGpSjPERFxmCIqriQwq4kxqfP9qp0ufzt+OVUmz8xlJ/ZQXFt6x6imgSGNGnmqmZZpFcYIaVOvyaNmh1SxDLQ2X9alHxdRY+shs6ZElbH7qYZCro3SeyHPHY4Fi27yAs3zNd0Kii3qT8/st6vdGfj9Fcq9E+YW5UprJ7dd9by/ohdoxV4L2bupZ4T/AJN6HAsPldKvj/sYl1m7uItHt2me6LlnMvxI7tI0oN3b57qZrt4d57HWuQZRxPRFdpI4YU2Kdf7JGDNovQh819axvSHO0YsI/wCCdEIM20d1UnVzzI60/wAJfdKFZXbxH57llQ7u/wA9iv4dpUQ+0w3S/cWSE14qmdCFq5clFUqmtylREJhgytB96B1x+EV+c4P8/Hcn5tm4oZYW5tP2Ypl1SoK9Q4lR0ePiI6/dGr8JQK1U0/Hc2Zg6VrkXGh4uu5Us9CR23BtgvYL1X/RjCe1TocOxmVcq6SkSavYP6Eaj27T6AIeXPSgAV/dXn/kkvRKIdVHoor56h+i3m/7H8iMWeDYMt9oupP2VuEZ8hlmmtSp0Ea1kkjSRqOlVHQus+QXi6ikTSpaFpYSBgrmCWZa+1EMpcbq80dUuLvvOOvPUUtO9763G9MSl1OxrKTE1cZVouykLFt3kBZvma7oVFFvUn5/Zb1e6M/H6K5V6J8wtypTWT26763l/RC7RirwXs3dSzwn/ACb0OBYfK6VfH/YxLrN3cRaPbtM90XLOZfiR3aRpQbu3z3UzXbw7z2OtcgyjieiK7SRwwpsU6/2SMGbRehD5r61jekOdoxYR/wAE6IQZto7qpOrnmR1p/hL7pQrK7eI/PcsqHd3+exXZYqC2KkzeVRH893+8xrkt4G1o/iZ4CJfOPhiN5ym7I+2echrI1uQug6RSOy00+5Krr2VLPQkdtwQsF7Bev+kJeE9qnQhTa1NrJbalJUk6kpJ0MusWCoipiUrkVU0ob8C/NY+MZhIaLilPPrJCC3ZXGfXxDk9sTGq5yJiQ7MfK9yNRVxr/AJL9lECmWy1iDS4tzck0NxZ1NZ8pnzmPMSPV71cp6SNuQ1GldT2T2Zmc3ioqPtVexC3DJSKJ8ymK9LmpQWkE1RHGjWxaCtmhp5Hq50mk0ODNj/asv/I7eqquUcvTUvMO4tNlVWUTZ/hG1uKXL/dalfelfUpxCMnqUntrPSScVPY2WXoOHwYsf7Vl+SRJ9VVcojelpeYd2d8F5tI5fKl2kZbRBEkkuFQzXRN7jEWH1MUjpLPWSZfTyRpGr9RHzsvZIyMuFqMf9CRL9VVcojempuYdy1TVl7RxTEQ7aVlg2WtzIk0OuOtcfOI1M6pgRUSPHjO9Q2nnVFV+o0ZNKLKSqaQ0ei1TTiodd+SDSREodZZqmRisWPWc4oaaN6OSTUe5/LLKzqbxExctQ00p4yM0JIjIqJIv2GsEtTFGjEj1GZoqaV6vWTWbVlWLLWbmC4xq0rL5raNs0roRYzI64uYaVLqmdmSseI3p208DspHnJibO2TiIl587WNpNxalmV6WKp1HdtRVNREsji6npnKqrIdqRFZeTSiZS9u0jDqY5BpNaqEaKpNPXxiPN6iWRr1j1EiKwijViP1kf4L2V9r2dWW0S/VVPKInpabmDgvZX2vZ1ZbRj1VTyh6Wm5h7Ys3ZZl9t0rXMmaFkqm5ljodc4w6pqVRUsjZtNTtVFtDr2qhrLWjmaI520zLCkspavEkSixGo64/xDhTOqYGZCR4zvUNp53ZSvOPwYsl7Wo/sSJHqqrlEf0tNzCUWPszJZQ6U6hpkcchRG2ys0YiVWh3tOM+T8xCqqqaX/AKnNxEympoo1tGrjJkzFsOrNCDUSyKt4tBpOmehlxCvVqppUmo5FPnqdmW/Mfj/3TvbMerh2beiHmZto7qaVR0OIqAFQAqAFQAqAFQAqAFQAqAFQAqAFQAqAFQBvyKVvTqbQ8AxiU6rzlfcTyq6iHKaVIo1ep2giWV6NQuqYwKIWBKChW71BQamIUuQlZucyp+RjzbH5Tsp3HSehcxETJTgY0wj0LFvMN7kl5S0uQ5st7m2lN6ZK82p0zGfLVOYZV7XNRfnzz3MI1UXF8HZOVS5SjUqAhTMzqZmynH8hytXp/wClOtm3gfm9Mt0fCahOwZtZLyizZwG9Mt0fCahOwLWS8os2cBvTLdHwmoTsC1kvKLNnAb0y3R8JqE7AtZLyizZwG9Mt0fCahOwLWS8os2cBvTLdHwmoTsC1kvKLNnAb0y3R8JqE7AtZLyizZwG9Mt0fCahOwLWS8os2cBvTLdHwmoTsC1kvKLNnAb0y3R8JqE7AtZLyizZwG9Mt0fCahOwLWS8os2cBvTLdHwmoTsC1kvKLNnAb0y3R8JqE7AtZLyizZwG9Mt0fCahOwLWS8os2cBvTLdHwmoTsC1kvKLNnAyMS+Dhl38PCsNLpS+baSk6dRDVz3OTEqmUa1NSGZ1pDqDbdQlaFYjSoqkY1RcWlDKpj0KeGYVhgjJhltslHU7xJFX8hlXK7WoRqJqMwwZAAAAAAAAAAAAAAAAAAAAAAAAAAAAAAAAAAAAAAAAAAAAAAAAAAAAAAAAAAAAAA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6152" name="AutoShape 4" descr="data:image/jpeg;base64,/9j/4AAQSkZJRgABAQAAAQABAAD/2wCEAAkGBwgHBgkIBwgKCgkLDRYPDQwMDRsUFRAWIB0iIiAdHx8kKDQsJCYxJx8fLT0tMTU3Ojo6Iys/RD84QzQ5OjcBCgoKDQwNGg8PGjclHyU3Nzc3Nzc3Nzc3Nzc3Nzc3Nzc3Nzc3Nzc3Nzc3Nzc3Nzc3Nzc3Nzc3Nzc3Nzc3Nzc3N//AABEIAG0AlwMBEQACEQEDEQH/xAAcAAEAAgMBAQEAAAAAAAAAAAAABgcDBAUCCAH/xABIEAAABAMBCQsJBgUFAAAAAAAAAQIDBAURBgcSFyE2UVWT0RMVFjFBcXSBsrPSFCIyNVZhc6HTQlJykbHBI1NikpQ0RFSCov/EABoBAQACAwEAAAAAAAAAAAAAAAAEBQECAwb/xAA0EQABAwECDQQCAgIDAAAAAAAAAQIDBBNSBRESFSExMzRRU3Hh8BRBkaGBsTLRYcEiI0L/2gAMAwEAAhEDEQA/ALxAAAAAAAAAAAAAAAAAAAAAAAAAAAAAAAAAAAAAAAAAAAAAAAAAAAAAAAAAAAAAAAAAAAAc20M4Ykcqej4gr5KColBHQ1qPiSQ6wxOmejGnKaVImK9SEYWGdEOa8vCLHNTr/wBdyBnRt0YWGdEOa8vCGanX/ruM6NujCwzohzXl4QzU6/8AXcZ0bdGFhnRDmvLwhmp1/wCu4zo26MLDOiHNeXhDNTr/ANdxnRt0YWGdEOa8vCGanX/ruM6NujCwzohzXl4QzU6/9dxnRt0YWGdEOa8vCGanX/ruM6NujCwzohzXl4QzU6/9dxnRt0YWGdEOa8vCGanX/ruM6NujCwzohzXl4QzU6/8AXcZ0bdGFhnRDmvLwhmp1/wCu4zo26MLDOiHNeXhDNTr/ANdxnRt0YWGdEOf5BeEM1Ov/AF3GdG3SaWZnKZ/J2pilg2ScUorw1X1KGZcdPcK+ohsZFZjxk6CVJmI9EOqOJ2AAHxAClrpVoim038ih11hIMzSVDxLc+0fVxF15x6DB9NZx5a61KKvntH5CakIcLArgAFSzgZFSzgBUs4AVLOAFSzgBUs4AVLOAFSzgBUs4AVLOAFSzgBUs4GC7rl+RsL8R3tmPO4R3hT0OD93Qlggk0ADg2vtGzZuXJiXGt2dcXeNM397fZzrQ8RF7swkU1Os78lNBHqahIGZS6SBldFgCLJSE1qfpizza/mr8dyuzk3l/fY2LpHkz9lZNHw8GzDKiXEuGltJVIlNmdKkRVGmD8pJ3sVceL+zevVHQNciaytleifMLgqE1lvWttBAWZioaGKQQkTurBOX1UopjpT0DzChpad9Q1XZapi84l7U1LadUTIx4zh4RYD2VhNan6Yk5tfzF+O5Hzk3l/fYYRYD2VhNan6YZtfzF+O4zk2599hhFgPZWE1qfphm1/M+u4zk3l/fY9M3RJWbpE/ZeHS3ymhaFGXUaC/UYXB0mLRJ58hMJMx6WE1aiZJFSB6cQEDCvMtsrcvTZSk6pIzNJ4sR4hXK2VsqRuVULBHxujtGoQjCLAeysLrU/TFlm1/MX47lfnJvL++wwiwHsrC61P0wza/mL8dxnJvL++x7YugwDz7bXBaELdFkmu6pxVOn8sYdg97UVbRfPyZbhFrnI3I1/57HYtfaWX2amqIHg/CRN8wl2/qlFKqUVKXh/d+Yj0tK+oZl5app89zvU1TadyNyMfnQ0JNbaAms2hIDgzCNeUOki/v0qva8tLwh1loXxsV9oujzic4q5sr0Zka/OBYG9Uvp/oIXUp2CrtH8V+SyyG8DZZZaYbJthtDaC4koSREXUQ1VVXSplERNRkGDJ+HxACibeT7f6ercaXfQkP/DYzGXKrrP5EQ9JRQWMWnWus87WT2smjUhHBMIZYtu8gLN8zXdCoot6k/P7Ler3Rn4/RXKvRPmFuVKaye3XfW8v6IXaMVeC9m7qWeE/5N6EdsW229aqWNuoStCnqKSoqkeI+QTKtVSByoRKREWZuMz2/abYtfMG2W0NtpUiiEJIiLzE8hDShVVp2qvmk2rURKhyJ5oOjcugYWYTuKh46HaiGjhFeY4klF6SfmOOEXuZEitXEuP+zrg5jXvVHJj0EUjmksR0Sy3W9bdUhNeOhGZEJ7FVWoqkKREa9UQn1z1RnYy0qTM70m1mRV5TaOv6EKuu3iPz3LSh3d/nsV2hKlqJKSM1GdCIixmYtlKnWbu8010ZHf469g520V5Pk6WEt1fgzwMomaY2HUqWxpJJ1JmZw66EVS9w0kmjyF/5J8m8cMiPRVavwSK69lUz0JHbcEXBewXr/RKwntU6HCsZlXKukpEmr2D+hGo9u0+gCHlz0oAAAQ26ZPzlMlOEYXSKjaoTTjSj7R/OnX7hPoKe1kyl1IQa6ezjxJrUpcehKAAYLFt3kBZvma7oVFFvUn5/Zb1e6M/H6K5V6J8wtypTWT26763l/RC7RirwXs3dSzwn/JvQ4Fh8rpV8f9jEus3dxFo9u0z3Rcs5l+JHdpGlBu7fPdTNdvDvPY61yDKOJ6IrtJHDCmxTr/ZIwZtF6EPmvrWN6Q52jFhH/BOiEGbaO6qTq55kdaf4S+6UKyu3iPz3LKh3d/nsV8w6th5t5s6LbUS0n7yOpC1c1HIqKVTXK1UVCUYRLS/8xrUI2CFm6n4fZNzjOZoS6BaN2KYbXFtGlbiUn/ARxGfMNX4Op0aq4jaOvmc9EUzXXsqWOgo7bgxgvYL1/wBIZwntU6HCsZlXKukpEmr2D+hGo9u0+gCHlz0oAHh51DDSnXVEltBGpSjPERFxmCIqriQwq4kxqfP9qp0ufzt+OVUmz8xlJ/ZQXFt6x6imgSGNGnmqmZZpFcYIaVOvyaNmh1SxDLQ2X9alHxdRY+shs6ZElbH7qYZCro3SeyHPHY4Fi27yAs3zNd0Kii3qT8/st6vdGfj9Fcq9E+YW5UprJ7dd9by/ohdoxV4L2bupZ4T/AJN6HAsPldKvj/sYl1m7uItHt2me6LlnMvxI7tI0oN3b57qZrt4d57HWuQZRxPRFdpI4YU2Kdf7JGDNovQh819axvSHO0YsI/wCCdEIM20d1UnVzzI60/wAJfdKFZXbxH57llQ7u/wA9iv4dpUQ+0w3S/cWSE14qmdCFq5clFUqmtylREJhgytB96B1x+EV+c4P8/Hcn5tm4oZYW5tP2Ypl1SoK9Q4lR0ePiI6/dGr8JQK1U0/Hc2Zg6VrkXGh4uu5Us9CR23BtgvYL1X/RjCe1TocOxmVcq6SkSavYP6Eaj27T6AIeXPSgAV/dXn/kkvRKIdVHoor56h+i3m/7H8iMWeDYMt9oupP2VuEZ8hlmmtSp0Ea1kkjSRqOlVHQus+QXi6ikTSpaFpYSBgrmCWZa+1EMpcbq80dUuLvvOOvPUUtO9763G9MSl1OxrKTE1cZVouykLFt3kBZvma7oVFFvUn5/Zb1e6M/H6K5V6J8wtypTWT26763l/RC7RirwXs3dSzwn/ACb0OBYfK6VfH/YxLrN3cRaPbtM90XLOZfiR3aRpQbu3z3UzXbw7z2OtcgyjieiK7SRwwpsU6/2SMGbRehD5r61jekOdoxYR/wAE6IQZto7qpOrnmR1p/hL7pQrK7eI/PcsqHd3+exXZYqC2KkzeVRH893+8xrkt4G1o/iZ4CJfOPhiN5ym7I+2echrI1uQug6RSOy00+5Krr2VLPQkdtwQsF7Bev+kJeE9qnQhTa1NrJbalJUk6kpJ0MusWCoipiUrkVU0ob8C/NY+MZhIaLilPPrJCC3ZXGfXxDk9sTGq5yJiQ7MfK9yNRVxr/AJL9lECmWy1iDS4tzck0NxZ1NZ8pnzmPMSPV71cp6SNuQ1GldT2T2Zmc3ioqPtVexC3DJSKJ8ymK9LmpQWkE1RHGjWxaCtmhp5Hq50mk0ODNj/asv/I7eqquUcvTUvMO4tNlVWUTZ/hG1uKXL/dalfelfUpxCMnqUntrPSScVPY2WXoOHwYsf7Vl+SRJ9VVcojelpeYd2d8F5tI5fKl2kZbRBEkkuFQzXRN7jEWH1MUjpLPWSZfTyRpGr9RHzsvZIyMuFqMf9CRL9VVcojempuYdy1TVl7RxTEQ7aVlg2WtzIk0OuOtcfOI1M6pgRUSPHjO9Q2nnVFV+o0ZNKLKSqaQ0ei1TTiodd+SDSREodZZqmRisWPWc4oaaN6OSTUe5/LLKzqbxExctQ00p4yM0JIjIqJIv2GsEtTFGjEj1GZoqaV6vWTWbVlWLLWbmC4xq0rL5raNs0roRYzI64uYaVLqmdmSseI3p208DspHnJibO2TiIl587WNpNxalmV6WKp1HdtRVNREsji6npnKqrIdqRFZeTSiZS9u0jDqY5BpNaqEaKpNPXxiPN6iWRr1j1EiKwijViP1kf4L2V9r2dWW0S/VVPKInpabmDgvZX2vZ1ZbRj1VTyh6Wm5h7Ys3ZZl9t0rXMmaFkqm5ljodc4w6pqVRUsjZtNTtVFtDr2qhrLWjmaI520zLCkspavEkSixGo64/xDhTOqYGZCR4zvUNp53ZSvOPwYsl7Wo/sSJHqqrlEf0tNzCUWPszJZQ6U6hpkcchRG2ys0YiVWh3tOM+T8xCqqqaX/AKnNxEympoo1tGrjJkzFsOrNCDUSyKt4tBpOmehlxCvVqppUmo5FPnqdmW/Mfj/3TvbMerh2beiHmZto7qaVR0OIqAFQAqAFQAqAFQAqAFQAqAFQAqAFQAqAFQBvyKVvTqbQ8AxiU6rzlfcTyq6iHKaVIo1ep2giWV6NQuqYwKIWBKChW71BQamIUuQlZucyp+RjzbH5Tsp3HSehcxETJTgY0wj0LFvMN7kl5S0uQ5st7m2lN6ZK82p0zGfLVOYZV7XNRfnzz3MI1UXF8HZOVS5SjUqAhTMzqZmynH8hytXp/wClOtm3gfm9Mt0fCahOwZtZLyizZwG9Mt0fCahOwLWS8os2cBvTLdHwmoTsC1kvKLNnAb0y3R8JqE7AtZLyizZwG9Mt0fCahOwLWS8os2cBvTLdHwmoTsC1kvKLNnAb0y3R8JqE7AtZLyizZwG9Mt0fCahOwLWS8os2cBvTLdHwmoTsC1kvKLNnAb0y3R8JqE7AtZLyizZwG9Mt0fCahOwLWS8os2cBvTLdHwmoTsC1kvKLNnAb0y3R8JqE7AtZLyizZwG9Mt0fCahOwLWS8os2cBvTLdHwmoTsC1kvKLNnAyMS+Dhl38PCsNLpS+baSk6dRDVz3OTEqmUa1NSGZ1pDqDbdQlaFYjSoqkY1RcWlDKpj0KeGYVhgjJhltslHU7xJFX8hlXK7WoRqJqMwwZAAAAAAAAAAAAAAAAAAAAAAAAAAAAAAAAAAAAAAAAAAAAAAAAAAAAAAAAAAAAAA/9k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pic>
        <p:nvPicPr>
          <p:cNvPr id="6153" name="Picture 6" descr="http://utahpeoplespost.com/logos/atmel_logo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506663"/>
            <a:ext cx="549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8" descr="http://oshwlogo.com/logos/oshw-logo-800-p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1658938"/>
            <a:ext cx="8064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Concepts: Analog vs. Digital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377950"/>
            <a:ext cx="8221663" cy="3016250"/>
          </a:xfrm>
        </p:spPr>
        <p:txBody>
          <a:bodyPr/>
          <a:lstStyle/>
          <a:p>
            <a:pPr marL="0" indent="0"/>
            <a:r>
              <a:rPr lang="en-US" altLang="es-CO"/>
              <a:t>Microcontrollers are </a:t>
            </a:r>
            <a:r>
              <a:rPr lang="en-US" altLang="es-CO" b="1"/>
              <a:t>digital</a:t>
            </a:r>
            <a:r>
              <a:rPr lang="en-US" altLang="es-CO"/>
              <a:t> devices – ON or OFF.  Also called – discrete.</a:t>
            </a:r>
          </a:p>
          <a:p>
            <a:pPr marL="0" indent="0"/>
            <a:endParaRPr lang="en-US" altLang="es-CO"/>
          </a:p>
          <a:p>
            <a:pPr marL="0" indent="0"/>
            <a:r>
              <a:rPr lang="en-US" altLang="es-CO" b="1"/>
              <a:t>analog</a:t>
            </a:r>
            <a:r>
              <a:rPr lang="en-US" altLang="es-CO"/>
              <a:t> signals are anything that can be a full range of values.  What are some examples? More on this later…</a:t>
            </a:r>
          </a:p>
        </p:txBody>
      </p:sp>
      <p:grpSp>
        <p:nvGrpSpPr>
          <p:cNvPr id="38916" name="Group 13"/>
          <p:cNvGrpSpPr>
            <a:grpSpLocks/>
          </p:cNvGrpSpPr>
          <p:nvPr/>
        </p:nvGrpSpPr>
        <p:grpSpPr bwMode="auto">
          <a:xfrm>
            <a:off x="123825" y="4394200"/>
            <a:ext cx="8077200" cy="1498600"/>
            <a:chOff x="124460" y="4394200"/>
            <a:chExt cx="8077200" cy="1498600"/>
          </a:xfrm>
        </p:grpSpPr>
        <p:pic>
          <p:nvPicPr>
            <p:cNvPr id="38917" name="Picture 8" descr="http://soulargrooves.com/new/wp-content/uploads/2012/11/analog-signal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15975" y="4394200"/>
              <a:ext cx="3200400" cy="127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8" descr="http://soulargrooves.com/new/wp-content/uploads/2012/11/analog-signal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56" b="50000"/>
            <a:stretch>
              <a:fillRect/>
            </a:stretch>
          </p:blipFill>
          <p:spPr bwMode="auto">
            <a:xfrm>
              <a:off x="4895850" y="5398294"/>
              <a:ext cx="3200400" cy="494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/>
            <p:cNvCxnSpPr/>
            <p:nvPr/>
          </p:nvCxnSpPr>
          <p:spPr bwMode="auto">
            <a:xfrm flipV="1">
              <a:off x="5021898" y="4827588"/>
              <a:ext cx="795337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38920" name="Group 8"/>
            <p:cNvGrpSpPr>
              <a:grpSpLocks/>
            </p:cNvGrpSpPr>
            <p:nvPr/>
          </p:nvGrpSpPr>
          <p:grpSpPr bwMode="auto">
            <a:xfrm>
              <a:off x="127635" y="4657517"/>
              <a:ext cx="657860" cy="338554"/>
              <a:chOff x="48260" y="4657517"/>
              <a:chExt cx="657860" cy="338554"/>
            </a:xfrm>
          </p:grpSpPr>
          <p:sp>
            <p:nvSpPr>
              <p:cNvPr id="38933" name="TextBox 12"/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s-CO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6" name="Straight Connector 5"/>
              <p:cNvCxnSpPr>
                <a:stCxn id="38933" idx="3"/>
              </p:cNvCxnSpPr>
              <p:nvPr/>
            </p:nvCxnSpPr>
            <p:spPr bwMode="auto">
              <a:xfrm>
                <a:off x="568960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1" name="Group 9"/>
            <p:cNvGrpSpPr>
              <a:grpSpLocks/>
            </p:cNvGrpSpPr>
            <p:nvPr/>
          </p:nvGrpSpPr>
          <p:grpSpPr bwMode="auto">
            <a:xfrm>
              <a:off x="124460" y="5152817"/>
              <a:ext cx="661035" cy="338554"/>
              <a:chOff x="63500" y="5152817"/>
              <a:chExt cx="661035" cy="338554"/>
            </a:xfrm>
          </p:grpSpPr>
          <p:sp>
            <p:nvSpPr>
              <p:cNvPr id="38931" name="TextBox 2"/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s-CO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8" name="Straight Connector 7"/>
              <p:cNvCxnSpPr>
                <a:stCxn id="38931" idx="3"/>
              </p:cNvCxnSpPr>
              <p:nvPr/>
            </p:nvCxnSpPr>
            <p:spPr bwMode="auto">
              <a:xfrm>
                <a:off x="584200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2" name="Group 18"/>
            <p:cNvGrpSpPr>
              <a:grpSpLocks/>
            </p:cNvGrpSpPr>
            <p:nvPr/>
          </p:nvGrpSpPr>
          <p:grpSpPr bwMode="auto">
            <a:xfrm>
              <a:off x="4295775" y="4657517"/>
              <a:ext cx="657860" cy="338554"/>
              <a:chOff x="48260" y="4657517"/>
              <a:chExt cx="657860" cy="338554"/>
            </a:xfrm>
          </p:grpSpPr>
          <p:sp>
            <p:nvSpPr>
              <p:cNvPr id="38929" name="TextBox 19"/>
              <p:cNvSpPr txBox="1">
                <a:spLocks noChangeArrowheads="1"/>
              </p:cNvSpPr>
              <p:nvPr/>
            </p:nvSpPr>
            <p:spPr bwMode="auto">
              <a:xfrm>
                <a:off x="48260" y="46575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s-CO" sz="1600">
                    <a:solidFill>
                      <a:schemeClr val="tx1"/>
                    </a:solidFill>
                  </a:rPr>
                  <a:t>5 V</a:t>
                </a:r>
              </a:p>
            </p:txBody>
          </p:sp>
          <p:cxnSp>
            <p:nvCxnSpPr>
              <p:cNvPr id="21" name="Straight Connector 20"/>
              <p:cNvCxnSpPr>
                <a:stCxn id="38929" idx="3"/>
              </p:cNvCxnSpPr>
              <p:nvPr/>
            </p:nvCxnSpPr>
            <p:spPr bwMode="auto">
              <a:xfrm>
                <a:off x="569595" y="4827588"/>
                <a:ext cx="136525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8923" name="Group 24"/>
            <p:cNvGrpSpPr>
              <a:grpSpLocks/>
            </p:cNvGrpSpPr>
            <p:nvPr/>
          </p:nvGrpSpPr>
          <p:grpSpPr bwMode="auto">
            <a:xfrm>
              <a:off x="4292600" y="5152817"/>
              <a:ext cx="661035" cy="338554"/>
              <a:chOff x="63500" y="5152817"/>
              <a:chExt cx="661035" cy="338554"/>
            </a:xfrm>
          </p:grpSpPr>
          <p:sp>
            <p:nvSpPr>
              <p:cNvPr id="38927" name="TextBox 25"/>
              <p:cNvSpPr txBox="1">
                <a:spLocks noChangeArrowheads="1"/>
              </p:cNvSpPr>
              <p:nvPr/>
            </p:nvSpPr>
            <p:spPr bwMode="auto">
              <a:xfrm>
                <a:off x="63500" y="5152817"/>
                <a:ext cx="520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en-US" altLang="es-CO" sz="1600">
                    <a:solidFill>
                      <a:schemeClr val="tx1"/>
                    </a:solidFill>
                  </a:rPr>
                  <a:t>0 V</a:t>
                </a:r>
              </a:p>
            </p:txBody>
          </p:sp>
          <p:cxnSp>
            <p:nvCxnSpPr>
              <p:cNvPr id="27" name="Straight Connector 26"/>
              <p:cNvCxnSpPr>
                <a:stCxn id="38927" idx="3"/>
              </p:cNvCxnSpPr>
              <p:nvPr/>
            </p:nvCxnSpPr>
            <p:spPr bwMode="auto">
              <a:xfrm>
                <a:off x="584835" y="5322888"/>
                <a:ext cx="139700" cy="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8" name="Straight Connector 27"/>
            <p:cNvCxnSpPr/>
            <p:nvPr/>
          </p:nvCxnSpPr>
          <p:spPr bwMode="auto">
            <a:xfrm>
              <a:off x="5817235" y="4826000"/>
              <a:ext cx="793750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6610985" y="4827588"/>
              <a:ext cx="795338" cy="4921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7406323" y="4826000"/>
              <a:ext cx="795337" cy="49371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Open up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/>
            <a:r>
              <a:rPr lang="en-US" altLang="es-CO" sz="2400" u="sng"/>
              <a:t>Hints</a:t>
            </a:r>
            <a:r>
              <a:rPr lang="en-US" altLang="es-CO" sz="2400"/>
              <a:t>:</a:t>
            </a:r>
          </a:p>
          <a:p>
            <a:pPr marL="0" indent="0"/>
            <a:r>
              <a:rPr lang="en-US" altLang="es-CO" sz="2400" b="1"/>
              <a:t>For PC Users </a:t>
            </a:r>
            <a:r>
              <a:rPr lang="en-US" altLang="es-CO" sz="2400" b="1">
                <a:sym typeface="Wingdings" panose="05000000000000000000" pitchFamily="2" charset="2"/>
              </a:rPr>
              <a:t> </a:t>
            </a:r>
          </a:p>
          <a:p>
            <a:pPr marL="0" indent="0">
              <a:buFont typeface="HelveticaNeueLT Pro 77 BdCn"/>
              <a:buAutoNum type="arabicPeriod"/>
            </a:pPr>
            <a:r>
              <a:rPr lang="en-US" altLang="es-CO" sz="2400">
                <a:sym typeface="Wingdings" panose="05000000000000000000" pitchFamily="2" charset="2"/>
              </a:rPr>
              <a:t>Let the installer copy and move the files to the appropriate locations, or</a:t>
            </a:r>
          </a:p>
          <a:p>
            <a:pPr marL="0" indent="0">
              <a:buFont typeface="HelveticaNeueLT Pro 77 BdCn"/>
              <a:buAutoNum type="arabicPeriod"/>
            </a:pPr>
            <a:r>
              <a:rPr lang="en-US" altLang="es-CO" sz="2400">
                <a:sym typeface="Wingdings" panose="05000000000000000000" pitchFamily="2" charset="2"/>
              </a:rPr>
              <a:t>Create a folder under C:\Program Files (x86) called Arduino. Move the entire Arduino program folder here.</a:t>
            </a:r>
            <a:endParaRPr lang="en-US" altLang="es-CO" sz="240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800600" y="1752600"/>
            <a:ext cx="3808413" cy="43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8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b="1" dirty="0"/>
              <a:t>For Mac Users </a:t>
            </a:r>
            <a:r>
              <a:rPr lang="en-US" sz="2400" b="1" dirty="0">
                <a:sym typeface="Wingdings" pitchFamily="2" charset="2"/>
              </a:rPr>
              <a:t>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dirty="0">
                <a:sym typeface="Wingdings" pitchFamily="2" charset="2"/>
              </a:rPr>
              <a:t>Move the </a:t>
            </a:r>
            <a:r>
              <a:rPr lang="en-US" sz="2400" dirty="0" err="1">
                <a:sym typeface="Wingdings" pitchFamily="2" charset="2"/>
              </a:rPr>
              <a:t>Arduino</a:t>
            </a:r>
            <a:r>
              <a:rPr lang="en-US" sz="2400" dirty="0">
                <a:sym typeface="Wingdings" pitchFamily="2" charset="2"/>
              </a:rPr>
              <a:t> executable to the dock for ease of access.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dirty="0">
                <a:sym typeface="Wingdings" pitchFamily="2" charset="2"/>
              </a:rPr>
              <a:t>Resist the temptation to run these from your desktop.</a:t>
            </a:r>
            <a:endParaRPr lang="en-US" sz="2400" dirty="0"/>
          </a:p>
        </p:txBody>
      </p:sp>
      <p:pic>
        <p:nvPicPr>
          <p:cNvPr id="39941" name="Picture 4" descr="http://www.brandsoftheworld.com/sites/default/files/styles/logo-thumbnail/public/102011/arduino.ai_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160338"/>
            <a:ext cx="1258888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ChangeArrowheads="1"/>
          </p:cNvSpPr>
          <p:nvPr/>
        </p:nvSpPr>
        <p:spPr bwMode="auto">
          <a:xfrm>
            <a:off x="4953000" y="1500188"/>
            <a:ext cx="3505200" cy="862012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Arduino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Integrated Development Environment (IDE)</a:t>
            </a:r>
          </a:p>
        </p:txBody>
      </p:sp>
      <p:sp>
        <p:nvSpPr>
          <p:cNvPr id="40964" name="Content Placeholder 6"/>
          <p:cNvSpPr>
            <a:spLocks noGrp="1"/>
          </p:cNvSpPr>
          <p:nvPr>
            <p:ph sz="half" idx="4294967295"/>
          </p:nvPr>
        </p:nvSpPr>
        <p:spPr>
          <a:xfrm>
            <a:off x="4953000" y="1500188"/>
            <a:ext cx="3654425" cy="533241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400"/>
              <a:t>Two required functions / methods / routines:</a:t>
            </a:r>
          </a:p>
          <a:p>
            <a:pPr marL="0" indent="0"/>
            <a:endParaRPr lang="en-US" altLang="es-CO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s-CO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runs once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/>
            <a:endParaRPr lang="en-US" altLang="es-CO" sz="220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s-CO" sz="2200" b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repeats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s-CO" sz="220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4445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57200" y="5807075"/>
            <a:ext cx="377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b="1">
                <a:solidFill>
                  <a:srgbClr val="FF0000"/>
                </a:solidFill>
              </a:rPr>
              <a:t>error &amp; status messages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6525" y="6354763"/>
            <a:ext cx="434975" cy="274637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0B168-CBA1-4E82-84B5-B9FB9387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1"/>
            <a:ext cx="7770813" cy="640080"/>
          </a:xfrm>
        </p:spPr>
        <p:txBody>
          <a:bodyPr/>
          <a:lstStyle/>
          <a:p>
            <a:r>
              <a:rPr lang="es-ES" dirty="0"/>
              <a:t>Arduino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0D6B5F-FF11-4F8C-BBB4-88E18CB3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770813" cy="553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Settings:  Tools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Serial Port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069975"/>
            <a:ext cx="4689475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/>
          <p:cNvSpPr>
            <a:spLocks noGrp="1"/>
          </p:cNvSpPr>
          <p:nvPr>
            <p:ph sz="half" idx="4294967295"/>
          </p:nvPr>
        </p:nvSpPr>
        <p:spPr>
          <a:xfrm>
            <a:off x="4953000" y="1500188"/>
            <a:ext cx="4191000" cy="5332412"/>
          </a:xfrm>
        </p:spPr>
        <p:txBody>
          <a:bodyPr/>
          <a:lstStyle/>
          <a:p>
            <a:pPr marL="0" indent="0">
              <a:defRPr/>
            </a:pPr>
            <a:r>
              <a:rPr lang="en-US" sz="2400" dirty="0"/>
              <a:t>Your computer communicates to the </a:t>
            </a:r>
            <a:r>
              <a:rPr lang="en-US" sz="2400" dirty="0" err="1"/>
              <a:t>Arduino</a:t>
            </a:r>
            <a:r>
              <a:rPr lang="en-US" sz="2400" dirty="0"/>
              <a:t> microcontroller via a serial port </a:t>
            </a:r>
            <a:r>
              <a:rPr lang="en-US" sz="2400" dirty="0">
                <a:sym typeface="Wingdings" pitchFamily="2" charset="2"/>
              </a:rPr>
              <a:t> through a USB-Serial adapter.</a:t>
            </a:r>
          </a:p>
          <a:p>
            <a:pPr marL="0" indent="0">
              <a:defRPr/>
            </a:pPr>
            <a:endParaRPr lang="en-US" sz="2400" dirty="0">
              <a:cs typeface="Courier New" pitchFamily="49" charset="0"/>
              <a:sym typeface="Wingdings" pitchFamily="2" charset="2"/>
            </a:endParaRPr>
          </a:p>
          <a:p>
            <a:pPr marL="0" indent="0">
              <a:defRPr/>
            </a:pPr>
            <a:r>
              <a:rPr lang="en-US" sz="2400" dirty="0">
                <a:cs typeface="Courier New" pitchFamily="49" charset="0"/>
                <a:sym typeface="Wingdings" pitchFamily="2" charset="2"/>
              </a:rPr>
              <a:t>Check to make sure that the drivers are properly installed.</a:t>
            </a:r>
            <a:endParaRPr lang="en-US" sz="2200" dirty="0">
              <a:cs typeface="Courier New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27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Settings:  Tools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Board</a:t>
            </a:r>
          </a:p>
        </p:txBody>
      </p:sp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9900FF"/>
              </a:clrFrom>
              <a:clrTo>
                <a:srgbClr val="990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075"/>
            <a:ext cx="660876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6"/>
          <p:cNvSpPr>
            <a:spLocks noGrp="1"/>
          </p:cNvSpPr>
          <p:nvPr>
            <p:ph sz="half" idx="4294967295"/>
          </p:nvPr>
        </p:nvSpPr>
        <p:spPr>
          <a:xfrm>
            <a:off x="152400" y="5018088"/>
            <a:ext cx="8866188" cy="1004887"/>
          </a:xfrm>
        </p:spPr>
        <p:txBody>
          <a:bodyPr/>
          <a:lstStyle/>
          <a:p>
            <a:pPr marL="0" indent="0">
              <a:defRPr/>
            </a:pPr>
            <a:r>
              <a:rPr lang="en-US" sz="2400" dirty="0"/>
              <a:t>Next, double-check that the proper board is selected under the </a:t>
            </a:r>
            <a:r>
              <a:rPr lang="en-US" sz="2400" dirty="0" err="1"/>
              <a:t>Tools</a:t>
            </a:r>
            <a:r>
              <a:rPr lang="en-US" sz="2400" dirty="0" err="1">
                <a:sym typeface="Wingdings" pitchFamily="2" charset="2"/>
              </a:rPr>
              <a:t>Board</a:t>
            </a:r>
            <a:r>
              <a:rPr lang="en-US" sz="2400" dirty="0">
                <a:sym typeface="Wingdings" pitchFamily="2" charset="2"/>
              </a:rPr>
              <a:t> menu.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219200" y="333316"/>
          <a:ext cx="7581900" cy="587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5059" name="Group 6"/>
          <p:cNvGrpSpPr>
            <a:grpSpLocks/>
          </p:cNvGrpSpPr>
          <p:nvPr/>
        </p:nvGrpSpPr>
        <p:grpSpPr bwMode="auto">
          <a:xfrm>
            <a:off x="1885950" y="6297613"/>
            <a:ext cx="5476875" cy="488950"/>
            <a:chOff x="1885950" y="6164473"/>
            <a:chExt cx="5476875" cy="488738"/>
          </a:xfrm>
        </p:grpSpPr>
        <p:sp>
          <p:nvSpPr>
            <p:cNvPr id="45061" name="Rectangle 1"/>
            <p:cNvSpPr>
              <a:spLocks noChangeArrowheads="1"/>
            </p:cNvSpPr>
            <p:nvPr/>
          </p:nvSpPr>
          <p:spPr bwMode="auto">
            <a:xfrm>
              <a:off x="1885950" y="6237713"/>
              <a:ext cx="5476875" cy="415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7"/>
                </a:rPr>
                <a:t> </a:t>
              </a:r>
              <a:r>
                <a:rPr lang="en-US" altLang="es-CO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</a:t>
              </a: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</a:rPr>
                <a:t>                         </a:t>
              </a:r>
              <a:br>
                <a:rPr lang="en-US" altLang="es-CO" sz="700" u="sng">
                  <a:solidFill>
                    <a:schemeClr val="tx1"/>
                  </a:solidFill>
                  <a:cs typeface="Arial" panose="020B0604020202020204" pitchFamily="34" charset="0"/>
                </a:rPr>
              </a:br>
              <a:r>
                <a:rPr lang="en-US" altLang="es-CO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This work is licensed under a </a:t>
              </a:r>
              <a:r>
                <a:rPr lang="en-US" altLang="es-CO" sz="900" u="sng">
                  <a:solidFill>
                    <a:srgbClr val="4374B7"/>
                  </a:solidFill>
                  <a:latin typeface="Helvetica Neue"/>
                  <a:cs typeface="Arial" panose="020B0604020202020204" pitchFamily="34" charset="0"/>
                  <a:hlinkClick r:id="rId7"/>
                </a:rPr>
                <a:t>Creative Commons Attribution-ShareAlike 3.0 United States License</a:t>
              </a:r>
              <a:r>
                <a:rPr lang="en-US" altLang="es-CO" sz="900" u="sng">
                  <a:solidFill>
                    <a:srgbClr val="000000"/>
                  </a:solidFill>
                  <a:latin typeface="Helvetica Neue"/>
                  <a:cs typeface="Arial" panose="020B0604020202020204" pitchFamily="34" charset="0"/>
                </a:rPr>
                <a:t>.</a:t>
              </a:r>
              <a:r>
                <a:rPr lang="en-US" altLang="es-CO" sz="700" u="sng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endParaRPr lang="en-US" altLang="es-CO" sz="900" u="sng">
                <a:solidFill>
                  <a:srgbClr val="4374B7"/>
                </a:solidFill>
                <a:latin typeface="Helvetica Neue"/>
                <a:cs typeface="Arial" panose="020B0604020202020204" pitchFamily="34" charset="0"/>
              </a:endParaRPr>
            </a:p>
          </p:txBody>
        </p:sp>
        <p:pic>
          <p:nvPicPr>
            <p:cNvPr id="45062" name="Picture 2" descr="Creative Commons License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287" y="6164473"/>
              <a:ext cx="838200" cy="295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>
          <a:xfrm rot="16200000">
            <a:off x="-1797050" y="2787650"/>
            <a:ext cx="5880100" cy="914400"/>
          </a:xfrm>
          <a:prstGeom prst="rect">
            <a:avLst/>
          </a:prstGeom>
          <a:gradFill flip="none" rotWithShape="1">
            <a:gsLst>
              <a:gs pos="0">
                <a:srgbClr val="E72D2F"/>
              </a:gs>
              <a:gs pos="0">
                <a:srgbClr val="E72D2F"/>
              </a:gs>
              <a:gs pos="100000">
                <a:srgbClr val="E72D2F">
                  <a:lumMod val="6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4400" b="1" dirty="0"/>
              <a:t>BIG 6 CONCEPTS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Let’s get to coding…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u="sng" dirty="0"/>
              <a:t>Project #1 – Blink</a:t>
            </a:r>
          </a:p>
          <a:p>
            <a:pPr marL="400050" lvl="1" indent="0">
              <a:defRPr/>
            </a:pPr>
            <a:r>
              <a:rPr lang="en-US" dirty="0"/>
              <a:t>“Hello World” of Physical Computing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endParaRPr lang="en-US" dirty="0"/>
          </a:p>
          <a:p>
            <a:pPr marL="0" indent="0">
              <a:defRPr/>
            </a:pPr>
            <a:r>
              <a:rPr lang="en-US" dirty="0"/>
              <a:t>	</a:t>
            </a:r>
            <a:r>
              <a:rPr lang="en-US" i="1" dirty="0" err="1"/>
              <a:t>Psuedo</a:t>
            </a:r>
            <a:r>
              <a:rPr lang="en-US" i="1" dirty="0"/>
              <a:t>-code – how should this work?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3810000"/>
          <a:ext cx="73152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Comments, Comments, Comments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524000"/>
            <a:ext cx="7770813" cy="4113213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Comments are for you – the programmer and your friends…or anyone else human that might read your code.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this is for single line comments</a:t>
            </a:r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// it’s good to put a description at the top and before anything ‘tricky’</a:t>
            </a:r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/* this is for multi-line comments</a:t>
            </a:r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Like this…  </a:t>
            </a:r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And this….</a:t>
            </a:r>
          </a:p>
          <a:p>
            <a:pPr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*/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04800"/>
            <a:ext cx="6924675" cy="590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131" name="Group 11"/>
          <p:cNvGrpSpPr>
            <a:grpSpLocks/>
          </p:cNvGrpSpPr>
          <p:nvPr/>
        </p:nvGrpSpPr>
        <p:grpSpPr bwMode="auto">
          <a:xfrm>
            <a:off x="3832225" y="1566863"/>
            <a:ext cx="1174750" cy="465137"/>
            <a:chOff x="3831772" y="1567543"/>
            <a:chExt cx="1930400" cy="464458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>
              <a:off x="3831772" y="1402080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>
              <a:off x="3831772" y="1633728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3831772" y="1865376"/>
              <a:ext cx="1930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gradFill>
                <a:gsLst>
                  <a:gs pos="0">
                    <a:srgbClr val="E72D2F"/>
                  </a:gs>
                  <a:gs pos="0">
                    <a:srgbClr val="FF0000"/>
                  </a:gs>
                  <a:gs pos="100000">
                    <a:srgbClr val="C00000"/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8132" name="TextBox 12"/>
          <p:cNvSpPr txBox="1">
            <a:spLocks noChangeArrowheads="1"/>
          </p:cNvSpPr>
          <p:nvPr/>
        </p:nvSpPr>
        <p:spPr bwMode="auto">
          <a:xfrm>
            <a:off x="4716463" y="1566863"/>
            <a:ext cx="240982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b="1">
                <a:solidFill>
                  <a:srgbClr val="E72D2F"/>
                </a:solidFill>
              </a:rPr>
              <a:t>comments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457200" y="6350"/>
            <a:ext cx="8229600" cy="679450"/>
          </a:xfrm>
        </p:spPr>
        <p:txBody>
          <a:bodyPr/>
          <a:lstStyle/>
          <a:p>
            <a:pPr eaLnBrk="1" hangingPunct="1"/>
            <a:r>
              <a:rPr lang="en-US" altLang="es-CO"/>
              <a:t>What is a Microcontroller</a:t>
            </a:r>
          </a:p>
        </p:txBody>
      </p:sp>
      <p:pic>
        <p:nvPicPr>
          <p:cNvPr id="307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8846" y="685801"/>
            <a:ext cx="4087318" cy="3151158"/>
          </a:xfrm>
        </p:spPr>
      </p:pic>
      <p:sp>
        <p:nvSpPr>
          <p:cNvPr id="5" name="TextBox 4"/>
          <p:cNvSpPr txBox="1"/>
          <p:nvPr/>
        </p:nvSpPr>
        <p:spPr>
          <a:xfrm>
            <a:off x="0" y="4092315"/>
            <a:ext cx="84009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A small computer on a single chip </a:t>
            </a: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containing a processor, memory, and input/output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Typically "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+mn-cs"/>
              </a:rPr>
              <a:t>embedded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" inside some device that they control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A microcontroller is often small and low cost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5568846" y="5794375"/>
            <a:ext cx="2832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s-CO" sz="14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www.mikroe.com/chapters/view/1</a:t>
            </a:r>
            <a:endParaRPr lang="en-US" altLang="es-CO" sz="2400" dirty="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4541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>
              <a:defRPr/>
            </a:pPr>
            <a:r>
              <a:rPr lang="en-US" dirty="0"/>
              <a:t>Three commands to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0338"/>
            <a:ext cx="7770813" cy="4648200"/>
          </a:xfrm>
          <a:ln w="31750">
            <a:solidFill>
              <a:schemeClr val="tx1"/>
            </a:solidFill>
          </a:ln>
        </p:spPr>
        <p:txBody>
          <a:bodyPr lIns="182880" tIns="91440" rIns="182880" bIns="91440"/>
          <a:lstStyle/>
          <a:p>
            <a:pPr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INPUT/OUTPUT);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(13, OUTPUT);</a:t>
            </a:r>
          </a:p>
          <a:p>
            <a:pPr>
              <a:defRPr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HIGH/LOW);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2400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digitalWrite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(13, HIGH);</a:t>
            </a:r>
          </a:p>
          <a:p>
            <a:pPr>
              <a:defRPr/>
            </a:pP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time_ms</a:t>
            </a:r>
            <a:r>
              <a:rPr lang="en-US" sz="24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u="sng" dirty="0">
                <a:latin typeface="Courier New" pitchFamily="49" charset="0"/>
                <a:cs typeface="Courier New" pitchFamily="49" charset="0"/>
              </a:rPr>
              <a:t>ex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: delay(2500); // delay of 2.5 sec.</a:t>
            </a:r>
          </a:p>
          <a:p>
            <a:pPr>
              <a:defRPr/>
            </a:pPr>
            <a:endParaRPr lang="en-US" sz="1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NOTE: -&gt;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commands are CASE-sensitive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F4678-FA7C-48A1-A2F6-79B8FED2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7770813" cy="1141413"/>
          </a:xfrm>
        </p:spPr>
        <p:txBody>
          <a:bodyPr/>
          <a:lstStyle/>
          <a:p>
            <a:r>
              <a:rPr lang="en-US" dirty="0"/>
              <a:t>Load the program to the Arduino board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0805DC-193B-4C3D-9E6F-E6ED1FB5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8872"/>
            <a:ext cx="7924025" cy="26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4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Project #1: Wiring Diagram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13488" y="2314575"/>
            <a:ext cx="2714625" cy="2446338"/>
          </a:xfrm>
          <a:ln w="31750">
            <a:solidFill>
              <a:schemeClr val="tx1"/>
            </a:solidFill>
          </a:ln>
        </p:spPr>
        <p:txBody>
          <a:bodyPr/>
          <a:lstStyle/>
          <a:p>
            <a:pPr marL="0" indent="1588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400" dirty="0"/>
              <a:t>Move the green wire from the power bus to </a:t>
            </a:r>
            <a:r>
              <a:rPr lang="en-US" sz="2400" u="sng" dirty="0"/>
              <a:t>pin 13 </a:t>
            </a:r>
            <a:r>
              <a:rPr lang="en-US" sz="2400" dirty="0"/>
              <a:t>(or any other Digital I/O pin on the </a:t>
            </a:r>
            <a:r>
              <a:rPr lang="en-US" sz="2400" dirty="0" err="1"/>
              <a:t>Arduino</a:t>
            </a:r>
            <a:r>
              <a:rPr lang="en-US" sz="2400" dirty="0"/>
              <a:t> board.</a:t>
            </a:r>
          </a:p>
        </p:txBody>
      </p:sp>
      <p:sp>
        <p:nvSpPr>
          <p:cNvPr id="50180" name="TextBox 1"/>
          <p:cNvSpPr txBox="1">
            <a:spLocks noChangeArrowheads="1"/>
          </p:cNvSpPr>
          <p:nvPr/>
        </p:nvSpPr>
        <p:spPr bwMode="auto">
          <a:xfrm>
            <a:off x="234950" y="6024563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1200">
                <a:solidFill>
                  <a:schemeClr val="tx1"/>
                </a:solidFill>
              </a:rPr>
              <a:t>Image created in Fritzing</a:t>
            </a: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698625"/>
            <a:ext cx="5861050" cy="432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few simple challenges</a:t>
            </a:r>
            <a:br>
              <a:rPr lang="en-US" dirty="0"/>
            </a:br>
            <a:r>
              <a:rPr lang="en-US" dirty="0"/>
              <a:t>Let’s make LED#13 blink!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Challenge 1a </a:t>
            </a:r>
            <a:r>
              <a:rPr lang="en-US" dirty="0"/>
              <a:t>– blink with a 200 </a:t>
            </a:r>
            <a:r>
              <a:rPr lang="en-US" dirty="0" err="1"/>
              <a:t>ms</a:t>
            </a:r>
            <a:r>
              <a:rPr lang="en-US" dirty="0"/>
              <a:t> second interval.</a:t>
            </a:r>
          </a:p>
          <a:p>
            <a:pPr>
              <a:defRPr/>
            </a:pPr>
            <a:endParaRPr lang="en-US" u="sng" dirty="0"/>
          </a:p>
          <a:p>
            <a:pPr>
              <a:defRPr/>
            </a:pPr>
            <a:r>
              <a:rPr lang="en-US" b="1" dirty="0"/>
              <a:t>Challenge 1b </a:t>
            </a:r>
            <a:r>
              <a:rPr lang="en-US" dirty="0"/>
              <a:t>– blink to mimic a heartbeat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b="1" dirty="0"/>
              <a:t>Challenge 1c </a:t>
            </a:r>
            <a:r>
              <a:rPr lang="en-US" dirty="0"/>
              <a:t>– find the fastest blink that the human eye can still detect…</a:t>
            </a:r>
          </a:p>
          <a:p>
            <a:pPr>
              <a:defRPr/>
            </a:pPr>
            <a:r>
              <a:rPr lang="en-US" dirty="0"/>
              <a:t>		1 </a:t>
            </a:r>
            <a:r>
              <a:rPr lang="en-US" dirty="0" err="1"/>
              <a:t>ms</a:t>
            </a:r>
            <a:r>
              <a:rPr lang="en-US" dirty="0"/>
              <a:t> delay?  2 </a:t>
            </a:r>
            <a:r>
              <a:rPr lang="en-US" dirty="0" err="1"/>
              <a:t>ms</a:t>
            </a:r>
            <a:r>
              <a:rPr lang="en-US" dirty="0"/>
              <a:t> delay?  3 </a:t>
            </a:r>
            <a:r>
              <a:rPr lang="en-US" dirty="0" err="1"/>
              <a:t>ms</a:t>
            </a:r>
            <a:r>
              <a:rPr lang="en-US" dirty="0"/>
              <a:t> delay???</a:t>
            </a:r>
          </a:p>
          <a:p>
            <a:pPr>
              <a:defRPr/>
            </a:pPr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Try adding other LEDs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half" idx="1"/>
          </p:nvPr>
        </p:nvSpPr>
        <p:spPr>
          <a:xfrm>
            <a:off x="685800" y="1981200"/>
            <a:ext cx="7556500" cy="4113213"/>
          </a:xfrm>
          <a:blipFill rotWithShape="1">
            <a:blip r:embed="rId2"/>
            <a:stretch>
              <a:fillRect l="-1695" t="-1481" b="-163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1141413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 Concepts: 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defRPr/>
            </a:pPr>
            <a:endParaRPr lang="en-US"/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5562600" cy="565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2"/>
          <p:cNvSpPr>
            <a:spLocks noChangeArrowheads="1"/>
          </p:cNvSpPr>
          <p:nvPr/>
        </p:nvSpPr>
        <p:spPr bwMode="auto">
          <a:xfrm>
            <a:off x="5972175" y="1311275"/>
            <a:ext cx="2852738" cy="523875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800">
                <a:solidFill>
                  <a:schemeClr val="tx1"/>
                </a:solidFill>
              </a:rPr>
              <a:t>Variable Scope</a:t>
            </a:r>
          </a:p>
        </p:txBody>
      </p:sp>
      <p:cxnSp>
        <p:nvCxnSpPr>
          <p:cNvPr id="9" name="Straight Arrow Connector 8"/>
          <p:cNvCxnSpPr>
            <a:stCxn id="53253" idx="1"/>
          </p:cNvCxnSpPr>
          <p:nvPr/>
        </p:nvCxnSpPr>
        <p:spPr bwMode="auto">
          <a:xfrm flipH="1">
            <a:off x="2235200" y="1573213"/>
            <a:ext cx="3736975" cy="1300162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53253" idx="1"/>
          </p:cNvCxnSpPr>
          <p:nvPr/>
        </p:nvCxnSpPr>
        <p:spPr bwMode="auto">
          <a:xfrm flipH="1">
            <a:off x="2481263" y="1573213"/>
            <a:ext cx="3490912" cy="2708275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53253" idx="1"/>
          </p:cNvCxnSpPr>
          <p:nvPr/>
        </p:nvCxnSpPr>
        <p:spPr bwMode="auto">
          <a:xfrm flipH="1">
            <a:off x="2933700" y="1573213"/>
            <a:ext cx="3038475" cy="4421187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5972175" y="2554288"/>
            <a:ext cx="2852738" cy="3540125"/>
          </a:xfrm>
        </p:spPr>
        <p:txBody>
          <a:bodyPr/>
          <a:lstStyle/>
          <a:p>
            <a:pPr marL="0" indent="0" algn="ctr"/>
            <a:r>
              <a:rPr lang="en-US" altLang="es-CO" sz="3200" i="1">
                <a:solidFill>
                  <a:srgbClr val="E72D2F"/>
                </a:solidFill>
              </a:rPr>
              <a:t>Global </a:t>
            </a:r>
            <a:endParaRPr lang="en-US" altLang="es-CO" i="1">
              <a:solidFill>
                <a:srgbClr val="E72D2F"/>
              </a:solidFill>
            </a:endParaRPr>
          </a:p>
          <a:p>
            <a:pPr marL="0" indent="0" algn="ctr"/>
            <a:r>
              <a:rPr lang="en-US" altLang="es-CO">
                <a:solidFill>
                  <a:srgbClr val="E72D2F"/>
                </a:solidFill>
              </a:rPr>
              <a:t>---</a:t>
            </a:r>
          </a:p>
          <a:p>
            <a:pPr marL="0" indent="0" algn="ctr"/>
            <a:r>
              <a:rPr lang="en-US" altLang="es-CO" sz="3200" i="1">
                <a:solidFill>
                  <a:srgbClr val="E72D2F"/>
                </a:solidFill>
              </a:rPr>
              <a:t>Function-level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Concepts:  Variable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Variable Types:</a:t>
            </a:r>
            <a:r>
              <a:rPr lang="en-US" dirty="0"/>
              <a:t> </a:t>
            </a:r>
          </a:p>
        </p:txBody>
      </p:sp>
      <p:grpSp>
        <p:nvGrpSpPr>
          <p:cNvPr id="54276" name="Group 3"/>
          <p:cNvGrpSpPr>
            <a:grpSpLocks/>
          </p:cNvGrpSpPr>
          <p:nvPr/>
        </p:nvGrpSpPr>
        <p:grpSpPr bwMode="auto">
          <a:xfrm>
            <a:off x="1281113" y="1697038"/>
            <a:ext cx="7532687" cy="4562475"/>
            <a:chOff x="1687530" y="1697053"/>
            <a:chExt cx="7532670" cy="4562564"/>
          </a:xfrm>
        </p:grpSpPr>
        <p:pic>
          <p:nvPicPr>
            <p:cNvPr id="54277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2999" y="2530173"/>
              <a:ext cx="2540000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206059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8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267211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16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629406" y="4562546"/>
              <a:ext cx="1371597" cy="365132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n-US" sz="2000" dirty="0">
                  <a:latin typeface="Arial" charset="0"/>
                  <a:ea typeface="ＭＳ Ｐゴシック" charset="0"/>
                  <a:cs typeface="ＭＳ Ｐゴシック" charset="0"/>
                </a:rPr>
                <a:t>32 bits</a:t>
              </a:r>
            </a:p>
          </p:txBody>
        </p:sp>
        <p:sp>
          <p:nvSpPr>
            <p:cNvPr id="54281" name="Rectangle 6"/>
            <p:cNvSpPr>
              <a:spLocks noChangeArrowheads="1"/>
            </p:cNvSpPr>
            <p:nvPr/>
          </p:nvSpPr>
          <p:spPr bwMode="auto">
            <a:xfrm>
              <a:off x="1832427" y="5243954"/>
              <a:ext cx="18288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byte 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char</a:t>
              </a:r>
            </a:p>
          </p:txBody>
        </p:sp>
        <p:sp>
          <p:nvSpPr>
            <p:cNvPr id="54282" name="Rectangle 15"/>
            <p:cNvSpPr>
              <a:spLocks noChangeArrowheads="1"/>
            </p:cNvSpPr>
            <p:nvPr/>
          </p:nvSpPr>
          <p:spPr bwMode="auto">
            <a:xfrm>
              <a:off x="4038599" y="5243954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int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unsigned int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s-CO" sz="2000">
                <a:solidFill>
                  <a:schemeClr val="tx1"/>
                </a:solidFill>
              </a:endParaRPr>
            </a:p>
          </p:txBody>
        </p:sp>
        <p:sp>
          <p:nvSpPr>
            <p:cNvPr id="54283" name="Rectangle 17"/>
            <p:cNvSpPr>
              <a:spLocks noChangeArrowheads="1"/>
            </p:cNvSpPr>
            <p:nvPr/>
          </p:nvSpPr>
          <p:spPr bwMode="auto">
            <a:xfrm>
              <a:off x="6400800" y="5243953"/>
              <a:ext cx="182880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long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unsigned long</a:t>
              </a:r>
            </a:p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 sz="2000">
                  <a:solidFill>
                    <a:schemeClr val="tx1"/>
                  </a:solidFill>
                </a:rPr>
                <a:t>float</a:t>
              </a:r>
            </a:p>
          </p:txBody>
        </p:sp>
        <p:pic>
          <p:nvPicPr>
            <p:cNvPr id="54284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530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5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97053"/>
              <a:ext cx="3810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6" name="Picture 2" descr="http://www.photosinbox.com/download/ceramic-cup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993" y="2904838"/>
              <a:ext cx="2071669" cy="165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Fading in and Fading </a:t>
            </a:r>
            <a:r>
              <a:rPr lang="en-US"/>
              <a:t>Out </a:t>
            </a:r>
            <a:br>
              <a:rPr lang="en-US"/>
            </a:br>
            <a:r>
              <a:rPr lang="en-US"/>
              <a:t>(Analog or Digital?)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few pins on the </a:t>
            </a:r>
            <a:r>
              <a:rPr lang="en-US" dirty="0" err="1"/>
              <a:t>Arduino</a:t>
            </a:r>
            <a:r>
              <a:rPr lang="en-US" dirty="0"/>
              <a:t> allow for us to modify the output to mimic an analog signal.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This is done by a technique called:</a:t>
            </a:r>
          </a:p>
          <a:p>
            <a:pPr>
              <a:defRPr/>
            </a:pPr>
            <a:r>
              <a:rPr lang="en-US" dirty="0"/>
              <a:t>	</a:t>
            </a:r>
            <a:r>
              <a:rPr lang="en-US" u="sng" dirty="0"/>
              <a:t>Pulse Width Modulation (PWM)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Concepts: Analog vs. Digital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5300" y="1725613"/>
            <a:ext cx="8204200" cy="1454150"/>
          </a:xfrm>
        </p:spPr>
        <p:txBody>
          <a:bodyPr/>
          <a:lstStyle/>
          <a:p>
            <a:pPr marL="0" indent="0"/>
            <a:r>
              <a:rPr lang="en-US" altLang="es-CO"/>
              <a:t>To create an analog signal, the microcontroller uses a technique called PWM. By varying the </a:t>
            </a:r>
            <a:r>
              <a:rPr lang="en-US" altLang="es-CO" u="sng"/>
              <a:t>duty cycle</a:t>
            </a:r>
            <a:r>
              <a:rPr lang="en-US" altLang="es-CO"/>
              <a:t>, we can mimic an “average” analog voltage.</a:t>
            </a:r>
          </a:p>
        </p:txBody>
      </p:sp>
      <p:pic>
        <p:nvPicPr>
          <p:cNvPr id="56324" name="Picture 6" descr="http://www.wayneandlayne.com/files/vgs/images/analog_write_pwm_640x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4440238"/>
            <a:ext cx="5322887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3"/>
          <p:cNvSpPr>
            <a:spLocks noGrp="1"/>
          </p:cNvSpPr>
          <p:nvPr>
            <p:ph sz="half" idx="1"/>
          </p:nvPr>
        </p:nvSpPr>
        <p:spPr>
          <a:xfrm>
            <a:off x="1955800" y="4089400"/>
            <a:ext cx="5702300" cy="660400"/>
          </a:xfrm>
        </p:spPr>
        <p:txBody>
          <a:bodyPr/>
          <a:lstStyle/>
          <a:p>
            <a:pPr marL="0" indent="0" algn="ctr"/>
            <a:r>
              <a:rPr lang="en-US" altLang="es-CO" sz="2400"/>
              <a:t>Pulse Width Modulation (PWM)</a:t>
            </a:r>
          </a:p>
        </p:txBody>
      </p:sp>
      <p:sp>
        <p:nvSpPr>
          <p:cNvPr id="56326" name="Rectangle 2"/>
          <p:cNvSpPr>
            <a:spLocks noChangeArrowheads="1"/>
          </p:cNvSpPr>
          <p:nvPr/>
        </p:nvSpPr>
        <p:spPr bwMode="auto">
          <a:xfrm>
            <a:off x="1270000" y="3848100"/>
            <a:ext cx="67564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>
              <a:solidFill>
                <a:schemeClr val="tx1"/>
              </a:solidFill>
            </a:endParaRPr>
          </a:p>
        </p:txBody>
      </p:sp>
      <p:sp>
        <p:nvSpPr>
          <p:cNvPr id="56327" name="Rectangle 5"/>
          <p:cNvSpPr>
            <a:spLocks noChangeArrowheads="1"/>
          </p:cNvSpPr>
          <p:nvPr/>
        </p:nvSpPr>
        <p:spPr bwMode="auto">
          <a:xfrm>
            <a:off x="1231900" y="3981450"/>
            <a:ext cx="6858000" cy="26066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651375" cy="4113213"/>
          </a:xfrm>
        </p:spPr>
        <p:txBody>
          <a:bodyPr/>
          <a:lstStyle/>
          <a:p>
            <a:pPr marL="0" indent="0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(pin,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defRPr/>
            </a:pPr>
            <a:r>
              <a:rPr lang="en-US" dirty="0"/>
              <a:t>	</a:t>
            </a:r>
          </a:p>
          <a:p>
            <a:pPr marL="0" indent="0">
              <a:defRPr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pin</a:t>
            </a:r>
            <a:r>
              <a:rPr lang="en-US" sz="2400" b="1" dirty="0"/>
              <a:t> </a:t>
            </a:r>
            <a:r>
              <a:rPr lang="en-US" sz="2400" dirty="0"/>
              <a:t>– refers to the OUTPUT pin (limited to pins 3, 5, 6, 9, 10, 11.) – denoted by a ~ symbol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400" dirty="0"/>
              <a:t> – 8 bit value (0 – 255).  </a:t>
            </a:r>
          </a:p>
          <a:p>
            <a:pPr marL="0" indent="0">
              <a:defRPr/>
            </a:pPr>
            <a:r>
              <a:rPr lang="en-US" sz="2400" dirty="0"/>
              <a:t>	0 =&gt; 0V    |    255 =&gt; 5V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>
              <a:defRPr/>
            </a:pPr>
            <a:r>
              <a:rPr lang="en-US" dirty="0"/>
              <a:t>Project #2 – Fading</a:t>
            </a:r>
            <a:br>
              <a:rPr lang="en-US" dirty="0"/>
            </a:br>
            <a:r>
              <a:rPr lang="en-US" dirty="0"/>
              <a:t>Introducing a new command…</a:t>
            </a:r>
          </a:p>
        </p:txBody>
      </p:sp>
      <p:pic>
        <p:nvPicPr>
          <p:cNvPr id="6" name="Picture 2" descr="http://arduino.cc/en/uploads/Tutorial/pwm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181600" y="1981200"/>
            <a:ext cx="3756025" cy="4113213"/>
          </a:xfrm>
        </p:spPr>
      </p:pic>
      <p:sp>
        <p:nvSpPr>
          <p:cNvPr id="57349" name="Rectangle 4"/>
          <p:cNvSpPr>
            <a:spLocks noChangeArrowheads="1"/>
          </p:cNvSpPr>
          <p:nvPr/>
        </p:nvSpPr>
        <p:spPr bwMode="auto">
          <a:xfrm>
            <a:off x="381000" y="2222500"/>
            <a:ext cx="4572000" cy="596900"/>
          </a:xfrm>
          <a:prstGeom prst="rect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Getting Started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</a:rPr>
              <a:t>SW Installation: </a:t>
            </a:r>
            <a:r>
              <a:rPr lang="en-US" sz="2400" dirty="0" err="1">
                <a:solidFill>
                  <a:schemeClr val="tx1"/>
                </a:solidFill>
              </a:rPr>
              <a:t>Arduino</a:t>
            </a:r>
            <a:r>
              <a:rPr lang="en-US" sz="2400" dirty="0">
                <a:solidFill>
                  <a:schemeClr val="tx1"/>
                </a:solidFill>
              </a:rPr>
              <a:t> (v.1.0+) </a:t>
            </a:r>
          </a:p>
          <a:p>
            <a:pPr marL="0" indent="0">
              <a:defRPr/>
            </a:pPr>
            <a:r>
              <a:rPr lang="en-US" sz="2400" dirty="0">
                <a:solidFill>
                  <a:schemeClr val="tx1"/>
                </a:solidFill>
              </a:rPr>
              <a:t>						Drivers (FTDI)</a:t>
            </a:r>
          </a:p>
          <a:p>
            <a:pPr marL="0" indent="0">
              <a:defRPr/>
            </a:pPr>
            <a:r>
              <a:rPr lang="en-US" sz="2400" dirty="0">
                <a:solidFill>
                  <a:schemeClr val="tx1"/>
                </a:solidFill>
              </a:rPr>
              <a:t>						Guide</a:t>
            </a:r>
            <a:endParaRPr lang="en-US" sz="1900" dirty="0">
              <a:solidFill>
                <a:schemeClr val="tx1"/>
              </a:solidFill>
            </a:endParaRPr>
          </a:p>
          <a:p>
            <a:pPr marL="1828800" lvl="4" indent="0">
              <a:buFont typeface="Times New Roman" charset="0"/>
              <a:buNone/>
              <a:defRPr/>
            </a:pPr>
            <a:r>
              <a:rPr lang="en-US" sz="1400" b="1" dirty="0">
                <a:solidFill>
                  <a:schemeClr val="tx1"/>
                </a:solidFill>
              </a:rPr>
              <a:t>		</a:t>
            </a:r>
            <a:endParaRPr lang="en-US" sz="2400" b="1" dirty="0">
              <a:solidFill>
                <a:schemeClr val="tx1"/>
              </a:solidFill>
            </a:endParaRPr>
          </a:p>
          <a:p>
            <a:pPr>
              <a:buFont typeface="Arial"/>
              <a:buChar char="•"/>
              <a:defRPr/>
            </a:pPr>
            <a:r>
              <a:rPr lang="en-US" sz="2400" b="1" dirty="0">
                <a:solidFill>
                  <a:schemeClr val="tx1"/>
                </a:solidFill>
              </a:rPr>
              <a:t>Materials: </a:t>
            </a:r>
            <a:r>
              <a:rPr lang="en-US" sz="2400" dirty="0">
                <a:solidFill>
                  <a:schemeClr val="tx1"/>
                </a:solidFill>
              </a:rPr>
              <a:t> 		 Guide</a:t>
            </a:r>
          </a:p>
          <a:p>
            <a:pPr marL="1828800" lvl="4" indent="0">
              <a:buFont typeface="Times New Roman" charset="0"/>
              <a:buNone/>
              <a:defRPr/>
            </a:pPr>
            <a:r>
              <a:rPr lang="en-US" sz="1400" b="1" dirty="0">
                <a:solidFill>
                  <a:schemeClr val="tx1"/>
                </a:solidFill>
              </a:rPr>
              <a:t>		</a:t>
            </a:r>
            <a:r>
              <a:rPr lang="en-US" sz="2400" dirty="0">
                <a:solidFill>
                  <a:schemeClr val="tx1"/>
                </a:solidFill>
              </a:rPr>
              <a:t>Analog I/O, Digital I/O, Serial, 				 &amp; </a:t>
            </a:r>
            <a:r>
              <a:rPr lang="en-US" sz="2400" dirty="0" err="1">
                <a:solidFill>
                  <a:schemeClr val="tx1"/>
                </a:solidFill>
              </a:rPr>
              <a:t>Fritzing</a:t>
            </a:r>
            <a:r>
              <a:rPr lang="en-US" sz="2400" dirty="0">
                <a:solidFill>
                  <a:schemeClr val="tx1"/>
                </a:solidFill>
              </a:rPr>
              <a:t> handouts</a:t>
            </a:r>
          </a:p>
          <a:p>
            <a:pPr marL="1828800" lvl="4" indent="0">
              <a:buFont typeface="Times New Roman" charset="0"/>
              <a:buNone/>
              <a:defRPr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  <a:r>
              <a:rPr lang="en-US" sz="2400" dirty="0" err="1">
                <a:solidFill>
                  <a:schemeClr val="tx1"/>
                </a:solidFill>
              </a:rPr>
              <a:t>Arduino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CheatSheet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Move one of your LED pins over to Pin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1775"/>
            <a:ext cx="7770813" cy="4418013"/>
          </a:xfrm>
        </p:spPr>
        <p:txBody>
          <a:bodyPr/>
          <a:lstStyle/>
          <a:p>
            <a:pPr>
              <a:defRPr/>
            </a:pPr>
            <a:r>
              <a:rPr lang="en-US" dirty="0"/>
              <a:t>In </a:t>
            </a:r>
            <a:r>
              <a:rPr lang="en-US" dirty="0" err="1"/>
              <a:t>Arduino</a:t>
            </a:r>
            <a:r>
              <a:rPr lang="en-US" dirty="0"/>
              <a:t>, open up:</a:t>
            </a:r>
          </a:p>
          <a:p>
            <a:pPr>
              <a:defRPr/>
            </a:pPr>
            <a:r>
              <a:rPr lang="en-US" dirty="0"/>
              <a:t>	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Examples </a:t>
            </a:r>
            <a:r>
              <a:rPr lang="en-US" dirty="0">
                <a:sym typeface="Wingdings" pitchFamily="2" charset="2"/>
              </a:rPr>
              <a:t> 01.Basics  Fade</a:t>
            </a:r>
            <a:endParaRPr lang="en-US" dirty="0"/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854325"/>
            <a:ext cx="8134350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Fade - Code 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582738"/>
            <a:ext cx="8134350" cy="4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Fade - Code Review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312863"/>
            <a:ext cx="8134350" cy="518160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Project# 2 -- Fading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Challenge 2a </a:t>
            </a:r>
            <a:r>
              <a:rPr lang="en-US" dirty="0"/>
              <a:t>– Change the rate of the fading in and out. There are at least two different ways to do this – can you figure them out?</a:t>
            </a:r>
          </a:p>
          <a:p>
            <a:pPr>
              <a:defRPr/>
            </a:pPr>
            <a:endParaRPr lang="en-US" u="sng" dirty="0"/>
          </a:p>
          <a:p>
            <a:pPr>
              <a:defRPr/>
            </a:pPr>
            <a:r>
              <a:rPr lang="en-US" b="1" dirty="0"/>
              <a:t>Challenge 2b </a:t>
            </a:r>
            <a:r>
              <a:rPr lang="en-US" dirty="0"/>
              <a:t>– Use 2 (or more) LEDs – so that one fades in as the other one fades out.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325" y="603250"/>
            <a:ext cx="5867400" cy="1141413"/>
          </a:xfrm>
        </p:spPr>
        <p:txBody>
          <a:bodyPr/>
          <a:lstStyle/>
          <a:p>
            <a:pPr>
              <a:defRPr/>
            </a:pPr>
            <a:r>
              <a:rPr lang="en-US" dirty="0"/>
              <a:t>Color Mixing</a:t>
            </a:r>
            <a:br>
              <a:rPr lang="en-US" dirty="0"/>
            </a:br>
            <a:r>
              <a:rPr lang="en-US" b="1" dirty="0"/>
              <a:t>Tri-color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33600"/>
            <a:ext cx="6127750" cy="4113213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 the SIK, this is a standard – Common </a:t>
            </a:r>
            <a:r>
              <a:rPr lang="en-US" u="sng" dirty="0"/>
              <a:t>Cathode</a:t>
            </a:r>
            <a:r>
              <a:rPr lang="en-US" dirty="0"/>
              <a:t> LED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	This means the negative side of the LED is all tied to Ground.</a:t>
            </a:r>
          </a:p>
        </p:txBody>
      </p:sp>
      <p:pic>
        <p:nvPicPr>
          <p:cNvPr id="62468" name="Picture 2" descr="https://dlnmh9ip6v2uc.cloudfront.net/images/products/1/0/5/00105-03-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8780">
            <a:off x="6435725" y="14288"/>
            <a:ext cx="2430463" cy="243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8" y="2347913"/>
            <a:ext cx="275272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470" name="Group 11"/>
          <p:cNvGrpSpPr>
            <a:grpSpLocks/>
          </p:cNvGrpSpPr>
          <p:nvPr/>
        </p:nvGrpSpPr>
        <p:grpSpPr bwMode="auto">
          <a:xfrm>
            <a:off x="325438" y="250825"/>
            <a:ext cx="1358900" cy="460375"/>
            <a:chOff x="9747024" y="3467100"/>
            <a:chExt cx="1358497" cy="461665"/>
          </a:xfrm>
        </p:grpSpPr>
        <p:sp>
          <p:nvSpPr>
            <p:cNvPr id="62472" name="TextBox 18"/>
            <p:cNvSpPr txBox="1">
              <a:spLocks noChangeArrowheads="1"/>
            </p:cNvSpPr>
            <p:nvPr/>
          </p:nvSpPr>
          <p:spPr bwMode="auto">
            <a:xfrm>
              <a:off x="9747024" y="3467100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62473" name="TextBox 19"/>
            <p:cNvSpPr txBox="1">
              <a:spLocks noChangeArrowheads="1"/>
            </p:cNvSpPr>
            <p:nvPr/>
          </p:nvSpPr>
          <p:spPr bwMode="auto">
            <a:xfrm>
              <a:off x="10229624" y="3467100"/>
              <a:ext cx="423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62474" name="TextBox 20"/>
            <p:cNvSpPr txBox="1">
              <a:spLocks noChangeArrowheads="1"/>
            </p:cNvSpPr>
            <p:nvPr/>
          </p:nvSpPr>
          <p:spPr bwMode="auto">
            <a:xfrm>
              <a:off x="10715671" y="34671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B</a:t>
              </a:r>
            </a:p>
          </p:txBody>
        </p:sp>
      </p:grpSp>
      <p:pic>
        <p:nvPicPr>
          <p:cNvPr id="62471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481013"/>
            <a:ext cx="13811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916113"/>
            <a:ext cx="5859463" cy="4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3 – RGB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625" y="2438400"/>
            <a:ext cx="2728913" cy="2438400"/>
          </a:xfrm>
          <a:ln w="381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 sz="2400" u="sng" dirty="0"/>
              <a:t>Note</a:t>
            </a:r>
            <a:r>
              <a:rPr lang="en-US" sz="2400" dirty="0"/>
              <a:t>: The longest leg of the RGB LED is the Common Cathode. This goes to GND.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70625" y="5210175"/>
            <a:ext cx="2728913" cy="914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Use pins 5, 6, &amp; 9</a:t>
            </a:r>
          </a:p>
        </p:txBody>
      </p:sp>
      <p:pic>
        <p:nvPicPr>
          <p:cNvPr id="6349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63525"/>
            <a:ext cx="149860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many unique colors can you create?</a:t>
            </a:r>
          </a:p>
        </p:txBody>
      </p:sp>
      <p:sp>
        <p:nvSpPr>
          <p:cNvPr id="5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685800" y="1357085"/>
            <a:ext cx="7770813" cy="1124857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EDEDE"/>
              </a:clrFrom>
              <a:clrTo>
                <a:srgbClr val="DEDE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32113"/>
            <a:ext cx="4610100" cy="28289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5195888" y="2471738"/>
            <a:ext cx="3803650" cy="404495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0000" tIns="46800" rIns="90000" bIns="46800"/>
          <a:lstStyle>
            <a:lvl1pPr marL="342900" indent="-342900" algn="l" defTabSz="457200" rtl="0" eaLnBrk="1" fontAlgn="base" hangingPunct="1">
              <a:spcBef>
                <a:spcPts val="7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spcBef>
                <a:spcPts val="6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5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HelveticaNeueLT Pro 57 Cn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Use Colorpicker.com or experiment on your own.</a:t>
            </a:r>
          </a:p>
          <a:p>
            <a:pPr>
              <a:defRPr/>
            </a:pPr>
            <a:r>
              <a:rPr lang="en-US" sz="2400" dirty="0"/>
              <a:t>Pick out a few colors that you want to try re-creating for a lamp or lighting display...</a:t>
            </a:r>
          </a:p>
          <a:p>
            <a:pPr>
              <a:defRPr/>
            </a:pPr>
            <a:r>
              <a:rPr lang="en-US" sz="2400" dirty="0"/>
              <a:t>Play around with this with the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/>
              <a:t> command.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RGB LED Color Mixing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5;</a:t>
            </a:r>
          </a:p>
          <a:p>
            <a:pPr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6;</a:t>
            </a:r>
          </a:p>
          <a:p>
            <a:pPr>
              <a:defRPr/>
            </a:pP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9;</a:t>
            </a:r>
          </a:p>
          <a:p>
            <a:pPr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void setup()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OUTPUT);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RGB LED Color Mixing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void loop()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redPin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greenPin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analogWrite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bluePin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255);</a:t>
            </a:r>
          </a:p>
          <a:p>
            <a:pPr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Driving Motors or other High Current Loads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820863"/>
            <a:ext cx="8080375" cy="571500"/>
          </a:xfrm>
        </p:spPr>
        <p:txBody>
          <a:bodyPr/>
          <a:lstStyle/>
          <a:p>
            <a:pPr>
              <a:defRPr/>
            </a:pPr>
            <a:r>
              <a:rPr lang="en-US" sz="2400" b="1" dirty="0"/>
              <a:t>NPN Transistor (Common Emitter “Amplifier” Circuit)</a:t>
            </a:r>
          </a:p>
        </p:txBody>
      </p:sp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2576513"/>
            <a:ext cx="47180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1" name="TextBox 4"/>
          <p:cNvSpPr txBox="1">
            <a:spLocks noChangeArrowheads="1"/>
          </p:cNvSpPr>
          <p:nvPr/>
        </p:nvSpPr>
        <p:spPr bwMode="auto">
          <a:xfrm>
            <a:off x="198438" y="4683125"/>
            <a:ext cx="1508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>
                <a:solidFill>
                  <a:schemeClr val="tx1"/>
                </a:solidFill>
              </a:rPr>
              <a:t>to Digital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>
                <a:solidFill>
                  <a:schemeClr val="tx1"/>
                </a:solidFill>
              </a:rPr>
              <a:t>Pin 9</a:t>
            </a:r>
          </a:p>
        </p:txBody>
      </p:sp>
      <p:pic>
        <p:nvPicPr>
          <p:cNvPr id="70662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576513"/>
            <a:ext cx="2671763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lnmh9ip6v2uc.cloudfront.net/images/products/1/1/0/2/1/11021-02a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446088"/>
            <a:ext cx="5857875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Left Brace 1"/>
          <p:cNvSpPr>
            <a:spLocks/>
          </p:cNvSpPr>
          <p:nvPr/>
        </p:nvSpPr>
        <p:spPr bwMode="auto">
          <a:xfrm>
            <a:off x="2362200" y="4572000"/>
            <a:ext cx="280988" cy="1143000"/>
          </a:xfrm>
          <a:prstGeom prst="leftBrace">
            <a:avLst>
              <a:gd name="adj1" fmla="val 8324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44" name="TextBox 2"/>
          <p:cNvSpPr txBox="1">
            <a:spLocks noChangeArrowheads="1"/>
          </p:cNvSpPr>
          <p:nvPr/>
        </p:nvSpPr>
        <p:spPr bwMode="auto">
          <a:xfrm>
            <a:off x="990600" y="4727575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Analog INPUTS</a:t>
            </a:r>
          </a:p>
        </p:txBody>
      </p:sp>
      <p:sp>
        <p:nvSpPr>
          <p:cNvPr id="10245" name="Left Brace 7"/>
          <p:cNvSpPr>
            <a:spLocks/>
          </p:cNvSpPr>
          <p:nvPr/>
        </p:nvSpPr>
        <p:spPr bwMode="auto">
          <a:xfrm flipH="1">
            <a:off x="6553200" y="3124200"/>
            <a:ext cx="280988" cy="2551113"/>
          </a:xfrm>
          <a:prstGeom prst="leftBrace">
            <a:avLst>
              <a:gd name="adj1" fmla="val 832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46" name="TextBox 8"/>
          <p:cNvSpPr txBox="1">
            <a:spLocks noChangeArrowheads="1"/>
          </p:cNvSpPr>
          <p:nvPr/>
        </p:nvSpPr>
        <p:spPr bwMode="auto">
          <a:xfrm>
            <a:off x="6934200" y="4106863"/>
            <a:ext cx="18288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Digital I\O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1200" b="1">
                <a:solidFill>
                  <a:schemeClr val="tx1"/>
                </a:solidFill>
              </a:rPr>
              <a:t>PWM(3, 5, 6, 9, 10, 11)</a:t>
            </a:r>
          </a:p>
        </p:txBody>
      </p:sp>
      <p:sp>
        <p:nvSpPr>
          <p:cNvPr id="10247" name="Left Brace 9"/>
          <p:cNvSpPr>
            <a:spLocks/>
          </p:cNvSpPr>
          <p:nvPr/>
        </p:nvSpPr>
        <p:spPr bwMode="auto">
          <a:xfrm rot="16200000" flipH="1">
            <a:off x="3169444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48" name="TextBox 10"/>
          <p:cNvSpPr txBox="1">
            <a:spLocks noChangeArrowheads="1"/>
          </p:cNvSpPr>
          <p:nvPr/>
        </p:nvSpPr>
        <p:spPr bwMode="auto">
          <a:xfrm>
            <a:off x="2308225" y="6350"/>
            <a:ext cx="198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PWR IN</a:t>
            </a:r>
            <a:endParaRPr lang="en-US" altLang="es-CO" sz="1100" b="1">
              <a:solidFill>
                <a:schemeClr val="tx1"/>
              </a:solidFill>
            </a:endParaRPr>
          </a:p>
        </p:txBody>
      </p:sp>
      <p:sp>
        <p:nvSpPr>
          <p:cNvPr id="10249" name="TextBox 11"/>
          <p:cNvSpPr txBox="1">
            <a:spLocks noChangeArrowheads="1"/>
          </p:cNvSpPr>
          <p:nvPr/>
        </p:nvSpPr>
        <p:spPr bwMode="auto">
          <a:xfrm>
            <a:off x="3886200" y="6350"/>
            <a:ext cx="3048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USB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(to Computer)</a:t>
            </a:r>
            <a:endParaRPr lang="en-US" altLang="es-CO" sz="1100" b="1">
              <a:solidFill>
                <a:schemeClr val="tx1"/>
              </a:solidFill>
            </a:endParaRPr>
          </a:p>
        </p:txBody>
      </p:sp>
      <p:sp>
        <p:nvSpPr>
          <p:cNvPr id="10250" name="Left Brace 12"/>
          <p:cNvSpPr>
            <a:spLocks/>
          </p:cNvSpPr>
          <p:nvPr/>
        </p:nvSpPr>
        <p:spPr bwMode="auto">
          <a:xfrm rot="16200000" flipH="1">
            <a:off x="5269706" y="538957"/>
            <a:ext cx="280987" cy="501650"/>
          </a:xfrm>
          <a:prstGeom prst="leftBrace">
            <a:avLst>
              <a:gd name="adj1" fmla="val 8331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51" name="Left Brace 13"/>
          <p:cNvSpPr>
            <a:spLocks/>
          </p:cNvSpPr>
          <p:nvPr/>
        </p:nvSpPr>
        <p:spPr bwMode="auto">
          <a:xfrm flipH="1">
            <a:off x="6553200" y="2466975"/>
            <a:ext cx="280988" cy="276225"/>
          </a:xfrm>
          <a:prstGeom prst="leftBrace">
            <a:avLst>
              <a:gd name="adj1" fmla="val 8333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52" name="TextBox 14"/>
          <p:cNvSpPr txBox="1">
            <a:spLocks noChangeArrowheads="1"/>
          </p:cNvSpPr>
          <p:nvPr/>
        </p:nvSpPr>
        <p:spPr bwMode="auto">
          <a:xfrm>
            <a:off x="6953250" y="2312988"/>
            <a:ext cx="152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SCL\SDA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1200" b="1">
                <a:solidFill>
                  <a:schemeClr val="tx1"/>
                </a:solidFill>
              </a:rPr>
              <a:t>(I2C Bus)</a:t>
            </a:r>
          </a:p>
        </p:txBody>
      </p:sp>
      <p:sp>
        <p:nvSpPr>
          <p:cNvPr id="10253" name="Left Brace 15"/>
          <p:cNvSpPr>
            <a:spLocks/>
          </p:cNvSpPr>
          <p:nvPr/>
        </p:nvSpPr>
        <p:spPr bwMode="auto">
          <a:xfrm>
            <a:off x="2362200" y="3549650"/>
            <a:ext cx="280988" cy="850900"/>
          </a:xfrm>
          <a:prstGeom prst="leftBrace">
            <a:avLst>
              <a:gd name="adj1" fmla="val 8342"/>
              <a:gd name="adj2" fmla="val 50000"/>
            </a:avLst>
          </a:prstGeom>
          <a:noFill/>
          <a:ln w="317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10254" name="TextBox 18"/>
          <p:cNvSpPr txBox="1">
            <a:spLocks noChangeArrowheads="1"/>
          </p:cNvSpPr>
          <p:nvPr/>
        </p:nvSpPr>
        <p:spPr bwMode="auto">
          <a:xfrm>
            <a:off x="990600" y="3621088"/>
            <a:ext cx="1371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POWER 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1200" b="1">
                <a:solidFill>
                  <a:schemeClr val="tx1"/>
                </a:solidFill>
              </a:rPr>
              <a:t>5V / 3.3V / GND</a:t>
            </a:r>
          </a:p>
        </p:txBody>
      </p:sp>
      <p:sp>
        <p:nvSpPr>
          <p:cNvPr id="10255" name="TextBox 19"/>
          <p:cNvSpPr txBox="1">
            <a:spLocks noChangeArrowheads="1"/>
          </p:cNvSpPr>
          <p:nvPr/>
        </p:nvSpPr>
        <p:spPr bwMode="auto">
          <a:xfrm>
            <a:off x="6858000" y="911225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RESET</a:t>
            </a:r>
            <a:endParaRPr lang="en-US" altLang="es-CO" sz="1200" b="1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500813" y="1114425"/>
            <a:ext cx="596900" cy="40957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Input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Times New Roman" charset="0"/>
              <a:buNone/>
              <a:defRPr/>
            </a:pPr>
            <a:r>
              <a:rPr lang="en-US" sz="2400" dirty="0"/>
              <a:t>Input is any signal entering an electrical system	.		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Both digital and analog sensors are forms of input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Input can also take many other forms: Keyboards, a mouse, infrared sensors, biometric sensors, or just plain voltage from a circuit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388" y="4519613"/>
            <a:ext cx="2944812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4191000"/>
            <a:ext cx="28749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Project #4 – Digital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</a:t>
            </a:r>
            <a:r>
              <a:rPr lang="en-US" dirty="0" err="1"/>
              <a:t>Arduino</a:t>
            </a:r>
            <a:r>
              <a:rPr lang="en-US" dirty="0"/>
              <a:t>, open up:</a:t>
            </a:r>
          </a:p>
          <a:p>
            <a:pPr>
              <a:defRPr/>
            </a:pPr>
            <a:r>
              <a:rPr lang="en-US" dirty="0"/>
              <a:t>	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Examples </a:t>
            </a:r>
            <a:r>
              <a:rPr lang="en-US" dirty="0">
                <a:sym typeface="Wingdings" pitchFamily="2" charset="2"/>
              </a:rPr>
              <a:t> 02.Digital  Button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Sensors (a.k.a. Switches)</a:t>
            </a:r>
            <a:br>
              <a:rPr lang="en-US" dirty="0"/>
            </a:br>
            <a:r>
              <a:rPr lang="en-US" dirty="0"/>
              <a:t>Pull-up Resistor </a:t>
            </a:r>
            <a:r>
              <a:rPr lang="en-US" dirty="0">
                <a:hlinkClick r:id="rId2"/>
              </a:rPr>
              <a:t>(</a:t>
            </a:r>
            <a:r>
              <a:rPr lang="en-US" dirty="0">
                <a:hlinkClick r:id="rId3"/>
              </a:rPr>
              <a:t>circuit</a:t>
            </a:r>
            <a:r>
              <a:rPr lang="en-US" dirty="0">
                <a:hlinkClick r:id="rId2"/>
              </a:rPr>
              <a:t>)</a:t>
            </a:r>
            <a:endParaRPr lang="en-US" dirty="0"/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74838"/>
            <a:ext cx="1916113" cy="42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2" name="TextBox 7"/>
          <p:cNvSpPr txBox="1">
            <a:spLocks noChangeArrowheads="1"/>
          </p:cNvSpPr>
          <p:nvPr/>
        </p:nvSpPr>
        <p:spPr bwMode="auto">
          <a:xfrm>
            <a:off x="1587500" y="4192588"/>
            <a:ext cx="1962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 b="1">
                <a:solidFill>
                  <a:schemeClr val="tx1"/>
                </a:solidFill>
              </a:rPr>
              <a:t>to Digital Pin 2</a:t>
            </a:r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036763"/>
            <a:ext cx="4921250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2111375"/>
            <a:ext cx="4916487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244725"/>
            <a:ext cx="32194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Digital Sensors (a.k.a. Switches)</a:t>
            </a:r>
            <a:br>
              <a:rPr lang="en-US" dirty="0"/>
            </a:br>
            <a:r>
              <a:rPr lang="en-US" dirty="0"/>
              <a:t>Add an indicator LED to Pin 13</a:t>
            </a:r>
          </a:p>
        </p:txBody>
      </p:sp>
      <p:sp>
        <p:nvSpPr>
          <p:cNvPr id="74757" name="Rectangle 2"/>
          <p:cNvSpPr>
            <a:spLocks noChangeArrowheads="1"/>
          </p:cNvSpPr>
          <p:nvPr/>
        </p:nvSpPr>
        <p:spPr bwMode="auto">
          <a:xfrm>
            <a:off x="493713" y="2954338"/>
            <a:ext cx="754062" cy="746125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74758" name="TextBox 3"/>
          <p:cNvSpPr txBox="1">
            <a:spLocks noChangeArrowheads="1"/>
          </p:cNvSpPr>
          <p:nvPr/>
        </p:nvSpPr>
        <p:spPr bwMode="auto">
          <a:xfrm>
            <a:off x="276225" y="1582738"/>
            <a:ext cx="2946400" cy="830262"/>
          </a:xfrm>
          <a:prstGeom prst="rect">
            <a:avLst/>
          </a:prstGeom>
          <a:gradFill rotWithShape="0">
            <a:gsLst>
              <a:gs pos="0">
                <a:srgbClr val="E72D2F"/>
              </a:gs>
              <a:gs pos="100000">
                <a:srgbClr val="C00000"/>
              </a:gs>
            </a:gsLst>
            <a:lin ang="5400000"/>
          </a:gra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/>
              <a:t>This is just like our 1</a:t>
            </a:r>
            <a:r>
              <a:rPr lang="en-US" altLang="es-CO" baseline="30000"/>
              <a:t>st</a:t>
            </a:r>
            <a:r>
              <a:rPr lang="en-US" altLang="es-CO"/>
              <a:t> circuit!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Digital Input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458200" cy="4418013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Connect digital input to your </a:t>
            </a:r>
            <a:r>
              <a:rPr lang="en-US" sz="2400" dirty="0" err="1"/>
              <a:t>Arduino</a:t>
            </a:r>
            <a:r>
              <a:rPr lang="en-US" sz="2400" dirty="0"/>
              <a:t> using Pins # 0 – 13  (Although pins # 0 &amp; 1 are also used for programming)</a:t>
            </a:r>
          </a:p>
          <a:p>
            <a:pPr>
              <a:defRPr/>
            </a:pPr>
            <a:endParaRPr lang="en-US" sz="12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Digital Input needs a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dirty="0"/>
              <a:t> command:</a:t>
            </a:r>
          </a:p>
          <a:p>
            <a:pPr>
              <a:defRPr/>
            </a:pPr>
            <a:r>
              <a:rPr lang="en-US" sz="2400" b="1" i="1" dirty="0"/>
              <a:t>	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pinNumber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, INPUT); </a:t>
            </a:r>
          </a:p>
          <a:p>
            <a:pPr>
              <a:defRPr/>
            </a:pPr>
            <a:r>
              <a:rPr lang="en-US" sz="2400" dirty="0"/>
              <a:t>	</a:t>
            </a:r>
            <a:r>
              <a:rPr lang="en-US" sz="2400" i="1" dirty="0"/>
              <a:t>Make sure to use ALL CAPS for </a:t>
            </a:r>
            <a:r>
              <a:rPr lang="en-US" sz="2400" b="1" i="1" dirty="0"/>
              <a:t>INPUT</a:t>
            </a:r>
          </a:p>
          <a:p>
            <a:pPr>
              <a:defRPr/>
            </a:pPr>
            <a:endParaRPr lang="en-US" sz="1200" b="1" i="1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To get a digital reading: </a:t>
            </a:r>
          </a:p>
          <a:p>
            <a:pPr marL="0" indent="0">
              <a:defRPr/>
            </a:pP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400" b="1" dirty="0" err="1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pinNumber</a:t>
            </a:r>
            <a:r>
              <a:rPr lang="en-US" sz="2400" b="1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 typeface="Arial" pitchFamily="34" charset="0"/>
              <a:buChar char="•"/>
              <a:defRPr/>
            </a:pPr>
            <a:endParaRPr lang="en-US" sz="1200" b="1" i="1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Digital Input values are only </a:t>
            </a:r>
            <a:r>
              <a:rPr lang="en-US" sz="2400" b="1" dirty="0"/>
              <a:t>HIGH </a:t>
            </a:r>
            <a:r>
              <a:rPr lang="en-US" sz="2400" dirty="0"/>
              <a:t>(On) or </a:t>
            </a:r>
            <a:r>
              <a:rPr lang="en-US" sz="2400" b="1" dirty="0"/>
              <a:t>LOW </a:t>
            </a:r>
            <a:r>
              <a:rPr lang="en-US" sz="2400" dirty="0"/>
              <a:t>(Off)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Digital Sensors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Digital sensors are more straight forward than Analog</a:t>
            </a:r>
          </a:p>
          <a:p>
            <a:pPr marL="0" indent="0">
              <a:buFont typeface="Times New Roman" charset="0"/>
              <a:buNone/>
              <a:defRPr/>
            </a:pPr>
            <a:endParaRPr lang="en-US" sz="1200" dirty="0"/>
          </a:p>
          <a:p>
            <a:pPr>
              <a:buFont typeface="Arial"/>
              <a:buChar char="•"/>
              <a:defRPr/>
            </a:pPr>
            <a:r>
              <a:rPr lang="en-US" sz="2400" dirty="0"/>
              <a:t>No matter what the sensor there are only two settings: On and Off</a:t>
            </a:r>
          </a:p>
          <a:p>
            <a:pPr marL="0" indent="0">
              <a:buFont typeface="Times New Roman" charset="0"/>
              <a:buNone/>
              <a:defRPr/>
            </a:pPr>
            <a:endParaRPr lang="en-US" sz="1200" dirty="0"/>
          </a:p>
          <a:p>
            <a:pPr>
              <a:buFont typeface="Arial"/>
              <a:buChar char="•"/>
              <a:defRPr/>
            </a:pPr>
            <a:r>
              <a:rPr lang="en-US" sz="2400" dirty="0"/>
              <a:t>Signal is always either HIGH (On) or LOW (Off)</a:t>
            </a:r>
          </a:p>
          <a:p>
            <a:pPr marL="0" indent="0">
              <a:buFont typeface="Times New Roman" charset="0"/>
              <a:buNone/>
              <a:defRPr/>
            </a:pPr>
            <a:endParaRPr lang="en-US" sz="1200" dirty="0"/>
          </a:p>
          <a:p>
            <a:pPr>
              <a:buFont typeface="Arial"/>
              <a:buChar char="•"/>
              <a:defRPr/>
            </a:pPr>
            <a:r>
              <a:rPr lang="en-US" sz="2400" dirty="0"/>
              <a:t>Voltage signal for HIGH will be a little less than 5V on your Uno</a:t>
            </a:r>
          </a:p>
          <a:p>
            <a:pPr marL="0" indent="0">
              <a:buFont typeface="Times New Roman" charset="0"/>
              <a:buNone/>
              <a:defRPr/>
            </a:pPr>
            <a:endParaRPr lang="en-US" sz="1200" dirty="0"/>
          </a:p>
          <a:p>
            <a:pPr>
              <a:buFont typeface="Arial"/>
              <a:buChar char="•"/>
              <a:defRPr/>
            </a:pPr>
            <a:r>
              <a:rPr lang="en-US" sz="2400" dirty="0"/>
              <a:t>Voltage signal for LOW will be 0V on most systems					</a:t>
            </a:r>
          </a:p>
          <a:p>
            <a:pPr>
              <a:buFont typeface="Times New Roman" charset="0"/>
              <a:buNone/>
              <a:defRPr/>
            </a:pP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opensourcehardwarejunkies.com/wp-content/uploads/2012/08/digitalRead-descritio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"/>
            <a:ext cx="83375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1"/>
          <p:cNvSpPr>
            <a:spLocks noChangeArrowheads="1"/>
          </p:cNvSpPr>
          <p:nvPr/>
        </p:nvSpPr>
        <p:spPr bwMode="auto">
          <a:xfrm>
            <a:off x="3175" y="5985193"/>
            <a:ext cx="914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dirty="0">
                <a:hlinkClick r:id="rId3"/>
              </a:rPr>
              <a:t>http://opensourcehardwarejunkies.com/tutorial-03-digitalread-and-serial-port-communication/</a:t>
            </a:r>
            <a:endParaRPr lang="en-US" altLang="es-CO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opensourcehardwarejunkies.com/wp-content/uploads/2012/09/07-If-Else-Explanatio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1203325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Programming:  Conditional Statements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if()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828800"/>
            <a:ext cx="7010400" cy="4775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void loop()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if(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</a:rPr>
              <a:t>buttonState</a:t>
            </a:r>
            <a:r>
              <a:rPr lang="en-US" sz="2400" i="1" dirty="0">
                <a:latin typeface="Courier New" pitchFamily="49" charset="0"/>
                <a:cs typeface="Courier New" pitchFamily="49" charset="0"/>
              </a:rPr>
              <a:t> == LOW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{	// do something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else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{  // do something </a:t>
            </a:r>
            <a:r>
              <a:rPr lang="en-US" sz="2400" b="1" i="1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800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>
              <a:defRPr/>
            </a:pPr>
            <a:r>
              <a:rPr lang="en-US" dirty="0"/>
              <a:t>Programming:  Conditional Statements</a:t>
            </a:r>
            <a:br>
              <a:rPr lang="en-US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if()</a:t>
            </a:r>
          </a:p>
        </p:txBody>
      </p:sp>
      <p:sp>
        <p:nvSpPr>
          <p:cNvPr id="79876" name="Rectangle 3"/>
          <p:cNvSpPr>
            <a:spLocks noChangeArrowheads="1"/>
          </p:cNvSpPr>
          <p:nvPr/>
        </p:nvSpPr>
        <p:spPr bwMode="auto">
          <a:xfrm>
            <a:off x="609600" y="1714500"/>
            <a:ext cx="6553200" cy="4940300"/>
          </a:xfrm>
          <a:prstGeom prst="rect">
            <a:avLst/>
          </a:prstGeom>
          <a:noFill/>
          <a:ln w="9525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pic>
        <p:nvPicPr>
          <p:cNvPr id="7987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68513"/>
            <a:ext cx="1600200" cy="387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8" name="TextBox 4"/>
          <p:cNvSpPr txBox="1">
            <a:spLocks noChangeArrowheads="1"/>
          </p:cNvSpPr>
          <p:nvPr/>
        </p:nvSpPr>
        <p:spPr bwMode="auto">
          <a:xfrm>
            <a:off x="8153400" y="3657600"/>
            <a:ext cx="99060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>
                <a:solidFill>
                  <a:schemeClr val="tx1"/>
                </a:solidFill>
              </a:rPr>
              <a:t>DIG INPUT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0813" cy="1141413"/>
          </a:xfrm>
        </p:spPr>
        <p:txBody>
          <a:bodyPr/>
          <a:lstStyle/>
          <a:p>
            <a:pPr>
              <a:defRPr/>
            </a:pPr>
            <a:r>
              <a:rPr lang="en-US"/>
              <a:t>Boolean Operators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52500" y="2006600"/>
          <a:ext cx="7378700" cy="356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&lt;Boolean&gt;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==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  <a:endParaRPr lang="en-US" sz="2800" i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is equal?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!=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is not equal</a:t>
                      </a:r>
                      <a:r>
                        <a:rPr lang="en-US" sz="2800" baseline="0" dirty="0"/>
                        <a:t>?</a:t>
                      </a:r>
                      <a:endParaRPr lang="en-US" sz="28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&gt;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 ( )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greater than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&gt;=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greater than or equal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&lt; 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 than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068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( ) </a:t>
                      </a:r>
                      <a:r>
                        <a:rPr lang="en-US" sz="2800" b="1" dirty="0">
                          <a:latin typeface="Courier New" pitchFamily="49" charset="0"/>
                          <a:cs typeface="Courier New" pitchFamily="49" charset="0"/>
                        </a:rPr>
                        <a:t>&lt;=</a:t>
                      </a:r>
                      <a:r>
                        <a:rPr lang="en-US" sz="2800" dirty="0">
                          <a:latin typeface="Courier New" pitchFamily="49" charset="0"/>
                          <a:cs typeface="Courier New" pitchFamily="49" charset="0"/>
                        </a:rPr>
                        <a:t> ( )</a:t>
                      </a:r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 than or equal</a:t>
                      </a: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F8488-FFB4-4DA3-8118-3298719F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93" y="306386"/>
            <a:ext cx="7770813" cy="592773"/>
          </a:xfrm>
        </p:spPr>
        <p:txBody>
          <a:bodyPr>
            <a:noAutofit/>
          </a:bodyPr>
          <a:lstStyle/>
          <a:p>
            <a:br>
              <a:rPr lang="es-ES" b="1" dirty="0"/>
            </a:br>
            <a:r>
              <a:rPr lang="es-ES" b="1" dirty="0"/>
              <a:t>Pin </a:t>
            </a:r>
            <a:r>
              <a:rPr lang="es-ES" b="1" dirty="0" err="1"/>
              <a:t>Description</a:t>
            </a:r>
            <a:br>
              <a:rPr lang="es-ES" b="1" dirty="0"/>
            </a:b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731604C-6751-4417-92D9-95DE51126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00" y="1201952"/>
            <a:ext cx="8259400" cy="50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63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Trimpot</a:t>
            </a:r>
            <a:r>
              <a:rPr lang="en-US" dirty="0"/>
              <a:t> (Potentiometer)</a:t>
            </a:r>
            <a:br>
              <a:rPr lang="en-US" dirty="0"/>
            </a:br>
            <a:r>
              <a:rPr lang="en-US" dirty="0"/>
              <a:t>Variable Resistor</a:t>
            </a:r>
          </a:p>
        </p:txBody>
      </p:sp>
      <p:pic>
        <p:nvPicPr>
          <p:cNvPr id="4" name="Picture 2" descr="https://dlnmh9ip6v2uc.cloudfront.net/images/products/9/8/0/6/09806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025" y="2171700"/>
            <a:ext cx="5049838" cy="3427413"/>
          </a:xfrm>
        </p:spPr>
      </p:pic>
      <p:cxnSp>
        <p:nvCxnSpPr>
          <p:cNvPr id="5" name="Straight Arrow Connector 4"/>
          <p:cNvCxnSpPr>
            <a:stCxn id="81926" idx="1"/>
          </p:cNvCxnSpPr>
          <p:nvPr/>
        </p:nvCxnSpPr>
        <p:spPr bwMode="auto">
          <a:xfrm flipH="1">
            <a:off x="4673600" y="3025775"/>
            <a:ext cx="1033463" cy="1524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925" name="TextBox 5"/>
          <p:cNvSpPr txBox="1">
            <a:spLocks noChangeArrowheads="1"/>
          </p:cNvSpPr>
          <p:nvPr/>
        </p:nvSpPr>
        <p:spPr bwMode="auto">
          <a:xfrm>
            <a:off x="5707063" y="3602038"/>
            <a:ext cx="1414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wiper</a:t>
            </a:r>
          </a:p>
        </p:txBody>
      </p:sp>
      <p:sp>
        <p:nvSpPr>
          <p:cNvPr id="81926" name="TextBox 6"/>
          <p:cNvSpPr txBox="1">
            <a:spLocks noChangeArrowheads="1"/>
          </p:cNvSpPr>
          <p:nvPr/>
        </p:nvSpPr>
        <p:spPr bwMode="auto">
          <a:xfrm>
            <a:off x="5707063" y="2611438"/>
            <a:ext cx="14144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fixed</a:t>
            </a:r>
          </a:p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81927" name="TextBox 7"/>
          <p:cNvSpPr txBox="1">
            <a:spLocks noChangeArrowheads="1"/>
          </p:cNvSpPr>
          <p:nvPr/>
        </p:nvSpPr>
        <p:spPr bwMode="auto">
          <a:xfrm>
            <a:off x="5707063" y="4265613"/>
            <a:ext cx="14144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fixed</a:t>
            </a:r>
          </a:p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12" name="Straight Arrow Connector 11"/>
          <p:cNvCxnSpPr>
            <a:stCxn id="81927" idx="1"/>
          </p:cNvCxnSpPr>
          <p:nvPr/>
        </p:nvCxnSpPr>
        <p:spPr bwMode="auto">
          <a:xfrm flipH="1" flipV="1">
            <a:off x="4673600" y="4383088"/>
            <a:ext cx="1033463" cy="29845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4673600" y="3832225"/>
            <a:ext cx="1058863" cy="5238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19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2898775"/>
            <a:ext cx="904875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/>
          <p:nvPr/>
        </p:nvCxnSpPr>
        <p:spPr bwMode="auto">
          <a:xfrm flipH="1">
            <a:off x="8026400" y="3832225"/>
            <a:ext cx="711200" cy="0"/>
          </a:xfrm>
          <a:prstGeom prst="straightConnector1">
            <a:avLst/>
          </a:prstGeom>
          <a:solidFill>
            <a:srgbClr val="00B8FF"/>
          </a:solidFill>
          <a:ln w="889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932" name="Rectangle 23"/>
          <p:cNvSpPr>
            <a:spLocks noChangeArrowheads="1"/>
          </p:cNvSpPr>
          <p:nvPr/>
        </p:nvSpPr>
        <p:spPr bwMode="auto">
          <a:xfrm>
            <a:off x="6937375" y="2032000"/>
            <a:ext cx="2046288" cy="364331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413000" y="4552890"/>
            <a:ext cx="927100" cy="400110"/>
          </a:xfrm>
          <a:prstGeom prst="rect">
            <a:avLst/>
          </a:prstGeom>
          <a:blipFill rotWithShape="1">
            <a:blip r:embed="rId2"/>
            <a:stretch>
              <a:fillRect l="-2632" r="-24342" b="-1515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Analog Sensors</a:t>
            </a:r>
            <a:br>
              <a:rPr lang="en-US" dirty="0"/>
            </a:br>
            <a:r>
              <a:rPr lang="en-US" sz="2800" dirty="0"/>
              <a:t>3 Pin Potentiometer = var. resistor (</a:t>
            </a:r>
            <a:r>
              <a:rPr lang="en-US" sz="2800" dirty="0">
                <a:hlinkClick r:id="rId3"/>
              </a:rPr>
              <a:t>circuit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i="1" dirty="0"/>
              <a:t>a.k.a. Voltage Divider Circuit</a:t>
            </a:r>
            <a:endParaRPr lang="en-US" sz="3600" i="1" dirty="0"/>
          </a:p>
        </p:txBody>
      </p:sp>
      <p:pic>
        <p:nvPicPr>
          <p:cNvPr id="8294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2055813"/>
            <a:ext cx="6142037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9" name="TextBox 2"/>
          <p:cNvSpPr txBox="1">
            <a:spLocks noChangeArrowheads="1"/>
          </p:cNvSpPr>
          <p:nvPr/>
        </p:nvSpPr>
        <p:spPr bwMode="auto">
          <a:xfrm flipH="1">
            <a:off x="3670300" y="4114800"/>
            <a:ext cx="9271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>
                <a:solidFill>
                  <a:schemeClr val="tx1"/>
                </a:solidFill>
              </a:rPr>
              <a:t>1.0 V</a:t>
            </a:r>
          </a:p>
        </p:txBody>
      </p:sp>
      <p:sp>
        <p:nvSpPr>
          <p:cNvPr id="82950" name="TextBox 6"/>
          <p:cNvSpPr txBox="1">
            <a:spLocks noChangeArrowheads="1"/>
          </p:cNvSpPr>
          <p:nvPr/>
        </p:nvSpPr>
        <p:spPr bwMode="auto">
          <a:xfrm flipH="1">
            <a:off x="6756400" y="4114800"/>
            <a:ext cx="9271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 sz="2000">
                <a:solidFill>
                  <a:schemeClr val="tx1"/>
                </a:solidFill>
              </a:rPr>
              <a:t>1.0 V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540907" y="4961104"/>
            <a:ext cx="927100" cy="40011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2771775" y="3406775"/>
            <a:ext cx="465138" cy="89376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953" name="TextBox 11"/>
          <p:cNvSpPr txBox="1">
            <a:spLocks noChangeArrowheads="1"/>
          </p:cNvSpPr>
          <p:nvPr/>
        </p:nvSpPr>
        <p:spPr bwMode="auto">
          <a:xfrm>
            <a:off x="2876550" y="2874963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wiper</a:t>
            </a:r>
          </a:p>
        </p:txBody>
      </p:sp>
      <p:sp>
        <p:nvSpPr>
          <p:cNvPr id="82954" name="TextBox 14"/>
          <p:cNvSpPr txBox="1">
            <a:spLocks noChangeArrowheads="1"/>
          </p:cNvSpPr>
          <p:nvPr/>
        </p:nvSpPr>
        <p:spPr bwMode="auto">
          <a:xfrm>
            <a:off x="12700" y="3633788"/>
            <a:ext cx="1414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fixed</a:t>
            </a:r>
          </a:p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ends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1246188" y="3990975"/>
            <a:ext cx="1031875" cy="12382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246188" y="4159250"/>
            <a:ext cx="1031875" cy="46990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Arduino</a:t>
            </a:r>
            <a:r>
              <a:rPr lang="en-US" dirty="0"/>
              <a:t> uses a 10-bit A/D Converter:</a:t>
            </a:r>
          </a:p>
          <a:p>
            <a:pPr marL="457200" indent="-457200">
              <a:buFont typeface="Arial" charset="0"/>
              <a:buChar char="•"/>
              <a:defRPr/>
            </a:pPr>
            <a:r>
              <a:rPr lang="en-US" dirty="0"/>
              <a:t>this means that you get input values from 0 to 1023</a:t>
            </a:r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dirty="0"/>
              <a:t>0 V </a:t>
            </a:r>
            <a:r>
              <a:rPr lang="en-US" dirty="0">
                <a:sym typeface="Wingdings" pitchFamily="2" charset="2"/>
              </a:rPr>
              <a:t> 0</a:t>
            </a:r>
            <a:endParaRPr lang="en-US" dirty="0"/>
          </a:p>
          <a:p>
            <a:pPr marL="857250" lvl="1" indent="-457200">
              <a:buFont typeface="Arial" charset="0"/>
              <a:buChar char="•"/>
              <a:defRPr/>
            </a:pPr>
            <a:r>
              <a:rPr lang="en-US" dirty="0"/>
              <a:t>5 V </a:t>
            </a:r>
            <a:r>
              <a:rPr lang="en-US" dirty="0">
                <a:sym typeface="Wingdings" pitchFamily="2" charset="2"/>
              </a:rPr>
              <a:t> 1023</a:t>
            </a:r>
          </a:p>
          <a:p>
            <a:pPr marL="0" indent="0">
              <a:defRPr/>
            </a:pPr>
            <a:r>
              <a:rPr lang="en-US" dirty="0">
                <a:sym typeface="Wingdings" pitchFamily="2" charset="2"/>
              </a:rPr>
              <a:t>Ex:</a:t>
            </a:r>
          </a:p>
          <a:p>
            <a:pPr marL="0" indent="0">
              <a:defRPr/>
            </a:pP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int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sensorValue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</a:t>
            </a:r>
            <a:r>
              <a:rPr lang="en-US" sz="24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analogRead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(A0);</a:t>
            </a:r>
          </a:p>
          <a:p>
            <a:pPr marL="857250" lvl="1" indent="-457200">
              <a:buFont typeface="Arial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789B9-5F8F-447C-9F8F-E8CA6655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analogRead</a:t>
            </a:r>
            <a:r>
              <a:rPr lang="en-US" dirty="0"/>
              <a:t>()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10F43C-2D0B-4C1D-8C15-8F34BE75E113}"/>
              </a:ext>
            </a:extLst>
          </p:cNvPr>
          <p:cNvPicPr/>
          <p:nvPr/>
        </p:nvPicPr>
        <p:blipFill rotWithShape="1">
          <a:blip r:embed="rId2"/>
          <a:srcRect l="25223" t="14432" r="20273" b="14348"/>
          <a:stretch/>
        </p:blipFill>
        <p:spPr bwMode="auto">
          <a:xfrm>
            <a:off x="685800" y="1674813"/>
            <a:ext cx="7938453" cy="4516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0375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Using Serial Communication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indent="-341313" algn="ctr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400" b="1" dirty="0"/>
              <a:t>Method used to transfer data between two devices.</a:t>
            </a:r>
          </a:p>
        </p:txBody>
      </p:sp>
      <p:sp>
        <p:nvSpPr>
          <p:cNvPr id="86020" name="Rectangle 1"/>
          <p:cNvSpPr>
            <a:spLocks noChangeArrowheads="1"/>
          </p:cNvSpPr>
          <p:nvPr/>
        </p:nvSpPr>
        <p:spPr bwMode="auto">
          <a:xfrm>
            <a:off x="3867150" y="5137150"/>
            <a:ext cx="5276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341313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Tx/>
            </a:pPr>
            <a:r>
              <a:rPr lang="en-US" altLang="es-CO" sz="2000">
                <a:solidFill>
                  <a:schemeClr val="tx1"/>
                </a:solidFill>
              </a:rPr>
              <a:t>Arduino dedicates Digital I/O pin # 0 to receiving and Digital I/O pin #1 to transmit.</a:t>
            </a:r>
          </a:p>
        </p:txBody>
      </p:sp>
      <p:pic>
        <p:nvPicPr>
          <p:cNvPr id="86021" name="Picture 2" descr="http://www.ladyada.net/images/arduino/serialdata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6" b="32362"/>
          <a:stretch>
            <a:fillRect/>
          </a:stretch>
        </p:blipFill>
        <p:spPr bwMode="auto">
          <a:xfrm>
            <a:off x="3176588" y="2693988"/>
            <a:ext cx="25495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4" descr="http://robosavvy.com/store/images/sparkfun/11575-0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4530" flipV="1">
            <a:off x="136525" y="4691063"/>
            <a:ext cx="1905000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6" descr="https://dlnmh9ip6v2uc.cloudfront.net/images/products/1/1/3/0/1/11301-01_i_ma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4382" flipV="1">
            <a:off x="1530350" y="3948113"/>
            <a:ext cx="17907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Rectangle 7"/>
          <p:cNvSpPr>
            <a:spLocks noChangeArrowheads="1"/>
          </p:cNvSpPr>
          <p:nvPr/>
        </p:nvSpPr>
        <p:spPr bwMode="auto">
          <a:xfrm>
            <a:off x="3271838" y="2730500"/>
            <a:ext cx="5756275" cy="923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indent="-341313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Tx/>
            </a:pPr>
            <a:r>
              <a:rPr lang="en-US" altLang="es-CO" sz="1800">
                <a:solidFill>
                  <a:schemeClr val="tx1"/>
                </a:solidFill>
              </a:rPr>
              <a:t>Data passes between the computer and Arduino through the USB cable. Data is transmitted as zeros (‘0’) and ones (‘1’) sequentially.</a:t>
            </a:r>
          </a:p>
        </p:txBody>
      </p:sp>
      <p:sp>
        <p:nvSpPr>
          <p:cNvPr id="86025" name="Up-Down Arrow 2"/>
          <p:cNvSpPr>
            <a:spLocks noChangeArrowheads="1"/>
          </p:cNvSpPr>
          <p:nvPr/>
        </p:nvSpPr>
        <p:spPr bwMode="auto">
          <a:xfrm>
            <a:off x="3176588" y="4313238"/>
            <a:ext cx="438150" cy="1177925"/>
          </a:xfrm>
          <a:prstGeom prst="upDownArrow">
            <a:avLst>
              <a:gd name="adj1" fmla="val 50000"/>
              <a:gd name="adj2" fmla="val 49972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>
              <a:solidFill>
                <a:schemeClr val="tx1"/>
              </a:solidFill>
            </a:endParaRPr>
          </a:p>
        </p:txBody>
      </p:sp>
      <p:pic>
        <p:nvPicPr>
          <p:cNvPr id="86026" name="Picture 10" descr="http://www.clker.com/cliparts/E/e/O/w/p/G/happy-computer-screen-m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743200"/>
            <a:ext cx="2265362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Serial Monitor &amp; </a:t>
            </a: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436688"/>
            <a:ext cx="5738812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88963" y="4211638"/>
            <a:ext cx="5867400" cy="830262"/>
            <a:chOff x="1925864" y="4211109"/>
            <a:chExt cx="5868306" cy="830997"/>
          </a:xfrm>
        </p:grpSpPr>
        <p:sp>
          <p:nvSpPr>
            <p:cNvPr id="87051" name="Rectangle 2"/>
            <p:cNvSpPr>
              <a:spLocks noChangeArrowheads="1"/>
            </p:cNvSpPr>
            <p:nvPr/>
          </p:nvSpPr>
          <p:spPr bwMode="auto">
            <a:xfrm>
              <a:off x="1925864" y="4489448"/>
              <a:ext cx="1683657" cy="274320"/>
            </a:xfrm>
            <a:prstGeom prst="rect">
              <a:avLst/>
            </a:prstGeom>
            <a:noFill/>
            <a:ln w="38100">
              <a:solidFill>
                <a:srgbClr val="E72D2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s-CO">
                <a:solidFill>
                  <a:schemeClr val="tx1"/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H="1">
              <a:off x="3608874" y="4627402"/>
              <a:ext cx="943121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53" name="TextBox 6"/>
            <p:cNvSpPr txBox="1">
              <a:spLocks noChangeArrowheads="1"/>
            </p:cNvSpPr>
            <p:nvPr/>
          </p:nvSpPr>
          <p:spPr bwMode="auto">
            <a:xfrm>
              <a:off x="4688113" y="4211109"/>
              <a:ext cx="310605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Initializes the Serial Communication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1925638" y="4764088"/>
            <a:ext cx="5868987" cy="1228725"/>
            <a:chOff x="1925864" y="4763768"/>
            <a:chExt cx="5868307" cy="1229525"/>
          </a:xfrm>
        </p:grpSpPr>
        <p:cxnSp>
          <p:nvCxnSpPr>
            <p:cNvPr id="9" name="Straight Arrow Connector 8"/>
            <p:cNvCxnSpPr>
              <a:stCxn id="87050" idx="1"/>
            </p:cNvCxnSpPr>
            <p:nvPr/>
          </p:nvCxnSpPr>
          <p:spPr bwMode="auto">
            <a:xfrm flipH="1" flipV="1">
              <a:off x="1925864" y="4763768"/>
              <a:ext cx="2761930" cy="999187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50" name="TextBox 11"/>
            <p:cNvSpPr txBox="1">
              <a:spLocks noChangeArrowheads="1"/>
            </p:cNvSpPr>
            <p:nvPr/>
          </p:nvSpPr>
          <p:spPr bwMode="auto">
            <a:xfrm>
              <a:off x="4688114" y="5531628"/>
              <a:ext cx="310605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9600 baud data rate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009900" y="5962650"/>
            <a:ext cx="5413375" cy="625475"/>
            <a:chOff x="3009447" y="5963157"/>
            <a:chExt cx="5413830" cy="624932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H="1" flipV="1">
              <a:off x="3009447" y="5963157"/>
              <a:ext cx="1894047" cy="393358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7048" name="TextBox 17"/>
            <p:cNvSpPr txBox="1">
              <a:spLocks noChangeArrowheads="1"/>
            </p:cNvSpPr>
            <p:nvPr/>
          </p:nvSpPr>
          <p:spPr bwMode="auto">
            <a:xfrm>
              <a:off x="4903561" y="6126424"/>
              <a:ext cx="3519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prints data to serial bus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Serial Monitor &amp; </a:t>
            </a:r>
            <a:r>
              <a:rPr lang="en-US" dirty="0" err="1"/>
              <a:t>analogRead</a:t>
            </a:r>
            <a:r>
              <a:rPr lang="en-US" dirty="0"/>
              <a:t>()</a:t>
            </a:r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436688"/>
            <a:ext cx="5738812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403850" y="1662113"/>
            <a:ext cx="3740150" cy="1200150"/>
            <a:chOff x="5403469" y="1662641"/>
            <a:chExt cx="3740531" cy="1200329"/>
          </a:xfrm>
        </p:grpSpPr>
        <p:sp>
          <p:nvSpPr>
            <p:cNvPr id="88069" name="Rectangle 3"/>
            <p:cNvSpPr>
              <a:spLocks noChangeArrowheads="1"/>
            </p:cNvSpPr>
            <p:nvPr/>
          </p:nvSpPr>
          <p:spPr bwMode="auto">
            <a:xfrm>
              <a:off x="5403469" y="1933121"/>
              <a:ext cx="677490" cy="51435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n-US" altLang="es-CO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 bwMode="auto">
            <a:xfrm flipH="1">
              <a:off x="6119505" y="2213585"/>
              <a:ext cx="765253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071" name="TextBox 9"/>
            <p:cNvSpPr txBox="1">
              <a:spLocks noChangeArrowheads="1"/>
            </p:cNvSpPr>
            <p:nvPr/>
          </p:nvSpPr>
          <p:spPr bwMode="auto">
            <a:xfrm>
              <a:off x="6884161" y="1662641"/>
              <a:ext cx="2259839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es-CO">
                  <a:solidFill>
                    <a:schemeClr val="tx1"/>
                  </a:solidFill>
                </a:rPr>
                <a:t>Opens up a Serial Terminal Window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Analog Sensors</a:t>
            </a:r>
            <a:br>
              <a:rPr lang="en-US" dirty="0"/>
            </a:br>
            <a:r>
              <a:rPr lang="en-US" dirty="0"/>
              <a:t>2 Pin Analog Sensors = var. resistor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/>
            <a:r>
              <a:rPr lang="en-US" altLang="es-CO" sz="2400"/>
              <a:t>Take two sensors -- Use the Serial Monitor and find the range of input values you get for each sensor.</a:t>
            </a:r>
          </a:p>
          <a:p>
            <a:pPr marL="0" indent="0"/>
            <a:endParaRPr lang="en-US" altLang="es-CO"/>
          </a:p>
          <a:p>
            <a:pPr marL="0" indent="0"/>
            <a:r>
              <a:rPr lang="en-US" altLang="es-CO" sz="2000"/>
              <a:t>MaxAnalogRead = _________</a:t>
            </a:r>
          </a:p>
          <a:p>
            <a:pPr marL="0" indent="0"/>
            <a:endParaRPr lang="en-US" altLang="es-CO" sz="2000"/>
          </a:p>
          <a:p>
            <a:pPr marL="0" indent="0"/>
            <a:r>
              <a:rPr lang="en-US" altLang="es-CO" sz="2000"/>
              <a:t>MinAnalogRead = _________</a:t>
            </a: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800225"/>
            <a:ext cx="3125787" cy="485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3" name="Rectangle 2"/>
          <p:cNvSpPr>
            <a:spLocks noChangeArrowheads="1"/>
          </p:cNvSpPr>
          <p:nvPr/>
        </p:nvSpPr>
        <p:spPr bwMode="auto">
          <a:xfrm>
            <a:off x="2613025" y="4605338"/>
            <a:ext cx="434975" cy="358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sp>
        <p:nvSpPr>
          <p:cNvPr id="89094" name="Rectangle 4"/>
          <p:cNvSpPr>
            <a:spLocks noChangeArrowheads="1"/>
          </p:cNvSpPr>
          <p:nvPr/>
        </p:nvSpPr>
        <p:spPr bwMode="auto">
          <a:xfrm>
            <a:off x="2111375" y="4232275"/>
            <a:ext cx="755650" cy="990600"/>
          </a:xfrm>
          <a:prstGeom prst="rect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s-CO"/>
          </a:p>
        </p:txBody>
      </p:sp>
      <p:pic>
        <p:nvPicPr>
          <p:cNvPr id="89095" name="Picture 2" descr="https://dlnmh9ip6v2uc.cloudfront.net/images/products/9/0/8/8/09088-02-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825" y="1549400"/>
            <a:ext cx="1809750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4" descr="https://dlnmh9ip6v2uc.cloudfront.net/images/products/8/6/0/6/08606-03-L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457575"/>
            <a:ext cx="1563688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7" name="Picture 4" descr="https://dlnmh9ip6v2uc.cloudfront.net/images/products/9/3/7/5/09375-1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4113"/>
            <a:ext cx="19113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625278" y="3210803"/>
            <a:ext cx="927100" cy="40011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Analog Sensors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Times New Roman" charset="0"/>
              <a:buNone/>
              <a:defRPr/>
            </a:pPr>
            <a:r>
              <a:rPr lang="en-US" sz="3600" dirty="0"/>
              <a:t>Examples:</a:t>
            </a:r>
            <a:r>
              <a:rPr lang="en-US" sz="2400" dirty="0"/>
              <a:t>					</a:t>
            </a:r>
          </a:p>
          <a:p>
            <a:pPr>
              <a:buFont typeface="Times New Roman" charset="0"/>
              <a:buNone/>
              <a:defRPr/>
            </a:pPr>
            <a:endParaRPr 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727200" y="2587625"/>
          <a:ext cx="5951538" cy="29432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Sensors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Variables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Mic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soundVolume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Photoresistor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lightLevel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Potentiometer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dialPosition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Temp Sensor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temperature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Flex Sensor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bend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Accelerometer</a:t>
                      </a:r>
                      <a:endParaRPr lang="en-US" sz="2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tilt/acceleration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Additional Serial Communication</a:t>
            </a:r>
            <a:br>
              <a:rPr lang="en-US" dirty="0"/>
            </a:br>
            <a:r>
              <a:rPr lang="en-US" dirty="0"/>
              <a:t>Sending a Message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indent="-341313" algn="ctr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loop ( ) 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“Hands on 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Learning 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>
              <a:buClrTx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 Fun!!!</a:t>
            </a:r>
            <a:r>
              <a:rPr lang="en-US" alt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74DC0-6F6C-4D13-9239-4E3B6BD8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80" y="304800"/>
            <a:ext cx="8300447" cy="1141413"/>
          </a:xfrm>
        </p:spPr>
        <p:txBody>
          <a:bodyPr/>
          <a:lstStyle/>
          <a:p>
            <a:r>
              <a:rPr lang="es-ES" b="1" dirty="0"/>
              <a:t>Pin </a:t>
            </a:r>
            <a:r>
              <a:rPr lang="es-ES" b="1" dirty="0" err="1"/>
              <a:t>Description</a:t>
            </a:r>
            <a:endParaRPr lang="es-E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7ED59FF-304B-4CB3-B1E3-4BF41A0B4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780" y="1446213"/>
            <a:ext cx="8300447" cy="4802187"/>
          </a:xfrm>
        </p:spPr>
      </p:pic>
    </p:spTree>
    <p:extLst>
      <p:ext uri="{BB962C8B-B14F-4D97-AF65-F5344CB8AC3E}">
        <p14:creationId xmlns:p14="http://schemas.microsoft.com/office/powerpoint/2010/main" val="2881258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566738"/>
            <a:ext cx="5934075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Serial Communication:</a:t>
            </a:r>
            <a:br>
              <a:rPr lang="en-US" dirty="0"/>
            </a:br>
            <a:r>
              <a:rPr lang="en-US" dirty="0"/>
              <a:t>Serial Debugging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6454775" cy="2597150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() 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10;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alt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is </a:t>
            </a:r>
            <a:r>
              <a:rPr lang="en-US" alt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 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2000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xVar</a:t>
            </a: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 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3922713"/>
            <a:ext cx="3802062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/>
              <a:t>Serial Communication:</a:t>
            </a:r>
            <a:br>
              <a:rPr lang="en-US" dirty="0"/>
            </a:br>
            <a:r>
              <a:rPr lang="en-US" dirty="0"/>
              <a:t>Serial Troubleshooting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5827713" cy="222726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void loop ( ) 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Serial.print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alt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Digital pin 9: </a:t>
            </a:r>
            <a:r>
              <a:rPr lang="en-US" alt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“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Serial.println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digitalRead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(9));</a:t>
            </a:r>
          </a:p>
          <a:p>
            <a:pPr indent="-341313">
              <a:buClrTx/>
              <a:buFontTx/>
              <a:buNone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3922713"/>
            <a:ext cx="3803650" cy="269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0"/>
            <a:ext cx="9145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62000" y="457200"/>
            <a:ext cx="7772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marL="342900" indent="-341313" algn="ctr">
              <a:spcBef>
                <a:spcPts val="750"/>
              </a:spcBef>
              <a:buSzPct val="100000"/>
              <a:tabLst>
                <a:tab pos="342900" algn="l"/>
                <a:tab pos="1257300" algn="l"/>
                <a:tab pos="2171700" algn="l"/>
                <a:tab pos="3086100" algn="l"/>
                <a:tab pos="4000500" algn="l"/>
                <a:tab pos="4914900" algn="l"/>
                <a:tab pos="5829300" algn="l"/>
                <a:tab pos="6743700" algn="l"/>
                <a:tab pos="7658100" algn="l"/>
                <a:tab pos="8572500" algn="l"/>
                <a:tab pos="9486900" algn="l"/>
                <a:tab pos="10401300" algn="l"/>
              </a:tabLst>
              <a:defRPr/>
            </a:pPr>
            <a:r>
              <a:rPr lang="en-US" sz="3000">
                <a:solidFill>
                  <a:srgbClr val="FFFFFF"/>
                </a:solidFill>
                <a:latin typeface="HelveticaNeueLT Pro 77 BdCn" charset="0"/>
                <a:ea typeface="Osaka" charset="0"/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779D7-27FC-49D8-B0F1-07E5C16D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Specs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174E3E-1F3C-4E9B-85B5-D6A17377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" y="1446214"/>
            <a:ext cx="8661083" cy="46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7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dirty="0" err="1"/>
              <a:t>Arduino</a:t>
            </a:r>
            <a:r>
              <a:rPr lang="en-US" dirty="0"/>
              <a:t> Shields</a:t>
            </a:r>
          </a:p>
        </p:txBody>
      </p:sp>
      <p:pic>
        <p:nvPicPr>
          <p:cNvPr id="13315" name="Picture 1" descr="09490-01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09490-02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 descr="09490-05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146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4" descr="10007-01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958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1"/>
          <p:cNvSpPr>
            <a:spLocks noChangeArrowheads="1"/>
          </p:cNvSpPr>
          <p:nvPr/>
        </p:nvSpPr>
        <p:spPr bwMode="auto">
          <a:xfrm>
            <a:off x="1084263" y="1600200"/>
            <a:ext cx="1108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PCB	</a:t>
            </a:r>
            <a:endParaRPr lang="en-US" altLang="es-CO"/>
          </a:p>
        </p:txBody>
      </p:sp>
      <p:sp>
        <p:nvSpPr>
          <p:cNvPr id="13320" name="Rectangle 2"/>
          <p:cNvSpPr>
            <a:spLocks noChangeArrowheads="1"/>
          </p:cNvSpPr>
          <p:nvPr/>
        </p:nvSpPr>
        <p:spPr bwMode="auto">
          <a:xfrm>
            <a:off x="3708400" y="1576388"/>
            <a:ext cx="1725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Built Shield</a:t>
            </a:r>
            <a:endParaRPr lang="en-US" altLang="es-CO"/>
          </a:p>
        </p:txBody>
      </p:sp>
      <p:sp>
        <p:nvSpPr>
          <p:cNvPr id="13321" name="Rectangle 4"/>
          <p:cNvSpPr>
            <a:spLocks noChangeArrowheads="1"/>
          </p:cNvSpPr>
          <p:nvPr/>
        </p:nvSpPr>
        <p:spPr bwMode="auto">
          <a:xfrm>
            <a:off x="6462713" y="1576388"/>
            <a:ext cx="2238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s-CO">
                <a:solidFill>
                  <a:schemeClr val="tx1"/>
                </a:solidFill>
              </a:rPr>
              <a:t>Inserted Shield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arkfun Template">
  <a:themeElements>
    <a:clrScheme name="Custom 1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Office Theme">
      <a:majorFont>
        <a:latin typeface="HelveticaNeueLT Pro 77 BdCn"/>
        <a:ea typeface="Osaka"/>
        <a:cs typeface="Osaka"/>
      </a:majorFont>
      <a:minorFont>
        <a:latin typeface="HelveticaNeueLT Pro 77 BdCn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>
          <a:solidFill>
            <a:schemeClr val="tx1"/>
          </a:solidFill>
        </a:ln>
      </a:spPr>
      <a:bodyPr wrap="square" rtlCol="0" anchor="ctr">
        <a:spAutoFit/>
      </a:bodyPr>
      <a:lstStyle>
        <a:defPPr algn="ctr">
          <a:defRPr dirty="0">
            <a:solidFill>
              <a:schemeClr val="tx1"/>
            </a:solidFill>
          </a:defRPr>
        </a:defPPr>
      </a:lstStyle>
    </a:spDef>
    <a:lnDef>
      <a:spPr bwMode="auto">
        <a:solidFill>
          <a:srgbClr val="00B8FF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Sparkfun Template</Template>
  <TotalTime>5911</TotalTime>
  <Words>1798</Words>
  <Application>Microsoft Office PowerPoint</Application>
  <PresentationFormat>Presentación en pantalla (4:3)</PresentationFormat>
  <Paragraphs>468</Paragraphs>
  <Slides>73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73</vt:i4>
      </vt:variant>
    </vt:vector>
  </HeadingPairs>
  <TitlesOfParts>
    <vt:vector size="82" baseType="lpstr">
      <vt:lpstr>Arial</vt:lpstr>
      <vt:lpstr>Calibri</vt:lpstr>
      <vt:lpstr>Courier New</vt:lpstr>
      <vt:lpstr>Helvetica Neue</vt:lpstr>
      <vt:lpstr>HelveticaNeueLT Pro 57 Cn</vt:lpstr>
      <vt:lpstr>HelveticaNeueLT Pro 77 BdCn</vt:lpstr>
      <vt:lpstr>Times New Roman</vt:lpstr>
      <vt:lpstr>Sparkfun Template</vt:lpstr>
      <vt:lpstr>Custom Design</vt:lpstr>
      <vt:lpstr>Presentación de PowerPoint</vt:lpstr>
      <vt:lpstr>Arduino Board</vt:lpstr>
      <vt:lpstr>What is a Microcontroller</vt:lpstr>
      <vt:lpstr>Getting Started</vt:lpstr>
      <vt:lpstr>Presentación de PowerPoint</vt:lpstr>
      <vt:lpstr> Pin Description </vt:lpstr>
      <vt:lpstr>Pin Description</vt:lpstr>
      <vt:lpstr>Technical Specs</vt:lpstr>
      <vt:lpstr>Arduino Shields</vt:lpstr>
      <vt:lpstr>Arduino Shields</vt:lpstr>
      <vt:lpstr>SIK Components (SparkFun Inventor Kit)</vt:lpstr>
      <vt:lpstr>SIK Components</vt:lpstr>
      <vt:lpstr>SIK Components</vt:lpstr>
      <vt:lpstr>SIK Components</vt:lpstr>
      <vt:lpstr>Presentación de PowerPoint</vt:lpstr>
      <vt:lpstr>Using the Breadboard to built a simple circuit</vt:lpstr>
      <vt:lpstr>Fritzing View of Breadboard Circuit</vt:lpstr>
      <vt:lpstr>Concepts: INPUT vs. OUTPUT</vt:lpstr>
      <vt:lpstr>Concepts: INPUT vs. OUTPUT</vt:lpstr>
      <vt:lpstr>Concepts: Analog vs. Digital</vt:lpstr>
      <vt:lpstr>Open up Arduino</vt:lpstr>
      <vt:lpstr>Arduino  Integrated Development Environment (IDE)</vt:lpstr>
      <vt:lpstr>Arduino programming structure</vt:lpstr>
      <vt:lpstr>Settings:  Tools  Serial Port</vt:lpstr>
      <vt:lpstr>Settings:  Tools  Board</vt:lpstr>
      <vt:lpstr>Presentación de PowerPoint</vt:lpstr>
      <vt:lpstr>Let’s get to coding…</vt:lpstr>
      <vt:lpstr>Comments, Comments, Comments</vt:lpstr>
      <vt:lpstr>Presentación de PowerPoint</vt:lpstr>
      <vt:lpstr>Three commands to know…</vt:lpstr>
      <vt:lpstr>Load the program to the Arduino board</vt:lpstr>
      <vt:lpstr>Project #1: Wiring Diagram</vt:lpstr>
      <vt:lpstr>A few simple challenges Let’s make LED#13 blink!</vt:lpstr>
      <vt:lpstr>Try adding other LEDs</vt:lpstr>
      <vt:lpstr>Programming Concepts:  Variables</vt:lpstr>
      <vt:lpstr>Programming Concepts:  Variable Types</vt:lpstr>
      <vt:lpstr>Fading in and Fading Out  (Analog or Digital?)</vt:lpstr>
      <vt:lpstr>Concepts: Analog vs. Digital</vt:lpstr>
      <vt:lpstr>Project #2 – Fading Introducing a new command…</vt:lpstr>
      <vt:lpstr>Move one of your LED pins over to Pin 9</vt:lpstr>
      <vt:lpstr>Fade - Code Review</vt:lpstr>
      <vt:lpstr>Fade - Code Review</vt:lpstr>
      <vt:lpstr>Project# 2 -- Fading</vt:lpstr>
      <vt:lpstr>Color Mixing Tri-color LED</vt:lpstr>
      <vt:lpstr>Project 3 – RGB LED</vt:lpstr>
      <vt:lpstr>How many unique colors can you create?</vt:lpstr>
      <vt:lpstr>RGB LED Color Mixing</vt:lpstr>
      <vt:lpstr>RGB LED Color Mixing</vt:lpstr>
      <vt:lpstr>Driving Motors or other High Current Loads</vt:lpstr>
      <vt:lpstr>Input</vt:lpstr>
      <vt:lpstr>Project #4 – Digital Input</vt:lpstr>
      <vt:lpstr>Digital Sensors (a.k.a. Switches) Pull-up Resistor (circuit)</vt:lpstr>
      <vt:lpstr>Digital Sensors (a.k.a. Switches) Add an indicator LED to Pin 13</vt:lpstr>
      <vt:lpstr>Digital Input</vt:lpstr>
      <vt:lpstr>Digital Sensors</vt:lpstr>
      <vt:lpstr>Presentación de PowerPoint</vt:lpstr>
      <vt:lpstr>Programming:  Conditional Statements if()</vt:lpstr>
      <vt:lpstr>Programming:  Conditional Statements if()</vt:lpstr>
      <vt:lpstr>Boolean Operators</vt:lpstr>
      <vt:lpstr>Trimpot (Potentiometer) Variable Resistor</vt:lpstr>
      <vt:lpstr>Analog Sensors 3 Pin Potentiometer = var. resistor (circuit) a.k.a. Voltage Divider Circuit</vt:lpstr>
      <vt:lpstr>analogRead()</vt:lpstr>
      <vt:lpstr>analogRead()</vt:lpstr>
      <vt:lpstr>Using Serial Communication</vt:lpstr>
      <vt:lpstr>Serial Monitor &amp; analogRead()</vt:lpstr>
      <vt:lpstr>Serial Monitor &amp; analogRead()</vt:lpstr>
      <vt:lpstr>Analog Sensors 2 Pin Analog Sensors = var. resistor</vt:lpstr>
      <vt:lpstr>Analog Sensors</vt:lpstr>
      <vt:lpstr>Additional Serial Communication Sending a Message</vt:lpstr>
      <vt:lpstr>Presentación de PowerPoint</vt:lpstr>
      <vt:lpstr>Serial Communication: Serial Debugging </vt:lpstr>
      <vt:lpstr>Serial Communication: Serial Troubleshooting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Arduino</dc:title>
  <dc:creator>Brian Huang</dc:creator>
  <cp:lastModifiedBy>JUANPC</cp:lastModifiedBy>
  <cp:revision>98</cp:revision>
  <cp:lastPrinted>1601-01-01T00:00:00Z</cp:lastPrinted>
  <dcterms:created xsi:type="dcterms:W3CDTF">2013-07-03T22:05:59Z</dcterms:created>
  <dcterms:modified xsi:type="dcterms:W3CDTF">2019-02-28T22:39:44Z</dcterms:modified>
</cp:coreProperties>
</file>